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media/image6.jpg" ContentType="image/jpg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3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  <p:sldMasterId id="2147483694" r:id="rId3"/>
    <p:sldMasterId id="2147483708" r:id="rId4"/>
  </p:sldMasterIdLst>
  <p:notesMasterIdLst>
    <p:notesMasterId r:id="rId65"/>
  </p:notesMasterIdLst>
  <p:sldIdLst>
    <p:sldId id="300" r:id="rId5"/>
    <p:sldId id="307" r:id="rId6"/>
    <p:sldId id="351" r:id="rId7"/>
    <p:sldId id="259" r:id="rId8"/>
    <p:sldId id="260" r:id="rId9"/>
    <p:sldId id="263" r:id="rId10"/>
    <p:sldId id="261" r:id="rId11"/>
    <p:sldId id="264" r:id="rId12"/>
    <p:sldId id="292" r:id="rId13"/>
    <p:sldId id="352" r:id="rId14"/>
    <p:sldId id="265" r:id="rId15"/>
    <p:sldId id="272" r:id="rId16"/>
    <p:sldId id="273" r:id="rId17"/>
    <p:sldId id="274" r:id="rId18"/>
    <p:sldId id="275" r:id="rId19"/>
    <p:sldId id="268" r:id="rId20"/>
    <p:sldId id="269" r:id="rId21"/>
    <p:sldId id="270" r:id="rId22"/>
    <p:sldId id="306" r:id="rId23"/>
    <p:sldId id="277" r:id="rId24"/>
    <p:sldId id="353" r:id="rId25"/>
    <p:sldId id="284" r:id="rId26"/>
    <p:sldId id="293" r:id="rId27"/>
    <p:sldId id="309" r:id="rId28"/>
    <p:sldId id="286" r:id="rId29"/>
    <p:sldId id="310" r:id="rId30"/>
    <p:sldId id="354" r:id="rId31"/>
    <p:sldId id="294" r:id="rId32"/>
    <p:sldId id="303" r:id="rId33"/>
    <p:sldId id="356" r:id="rId34"/>
    <p:sldId id="357" r:id="rId35"/>
    <p:sldId id="301" r:id="rId36"/>
    <p:sldId id="322" r:id="rId37"/>
    <p:sldId id="311" r:id="rId38"/>
    <p:sldId id="312" r:id="rId39"/>
    <p:sldId id="313" r:id="rId40"/>
    <p:sldId id="358" r:id="rId41"/>
    <p:sldId id="314" r:id="rId42"/>
    <p:sldId id="315" r:id="rId43"/>
    <p:sldId id="316" r:id="rId44"/>
    <p:sldId id="317" r:id="rId45"/>
    <p:sldId id="318" r:id="rId46"/>
    <p:sldId id="321" r:id="rId47"/>
    <p:sldId id="324" r:id="rId48"/>
    <p:sldId id="319" r:id="rId49"/>
    <p:sldId id="359" r:id="rId50"/>
    <p:sldId id="360" r:id="rId51"/>
    <p:sldId id="361" r:id="rId52"/>
    <p:sldId id="364" r:id="rId53"/>
    <p:sldId id="362" r:id="rId54"/>
    <p:sldId id="363" r:id="rId55"/>
    <p:sldId id="365" r:id="rId56"/>
    <p:sldId id="366" r:id="rId57"/>
    <p:sldId id="367" r:id="rId58"/>
    <p:sldId id="296" r:id="rId59"/>
    <p:sldId id="369" r:id="rId60"/>
    <p:sldId id="370" r:id="rId61"/>
    <p:sldId id="371" r:id="rId62"/>
    <p:sldId id="304" r:id="rId63"/>
    <p:sldId id="35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A42"/>
    <a:srgbClr val="464646"/>
    <a:srgbClr val="6B9F25"/>
    <a:srgbClr val="9BBB59"/>
    <a:srgbClr val="6E1742"/>
    <a:srgbClr val="B6DD7A"/>
    <a:srgbClr val="4AC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42507-68D3-4A85-B44F-4BB002178182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9717E-2FFD-4456-AA75-48CA56949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F265A-A108-4D72-9BA2-0456D4DD64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80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34772d73d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34772d73d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77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1C4053-6A7E-4B72-AA30-5A5214A9F07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PMingLiU" panose="02020500000000000000" pitchFamily="18" charset="-120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PMingLiU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552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34772d73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34772d73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34772d73d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34772d73d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34772d73d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34772d73d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34772d73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34772d73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34772d73d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34772d73d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34772d73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34772d73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34772d73d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34772d73d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458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34772d73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34772d73d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b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DFFA9-5C64-46EE-9FFF-E972DE3A22E5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6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C319-50BD-4E00-B7D8-C2A62277A911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2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0408-993C-488E-811A-09E00AB6983C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40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432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Phone Portfolio Showcase a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78937" y="767789"/>
            <a:ext cx="10604499" cy="511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50" b="0" cap="all" spc="38" baseline="0">
                <a:solidFill>
                  <a:schemeClr val="accent1"/>
                </a:solidFill>
                <a:latin typeface="Lato Black" panose="020F0A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791633" y="1278804"/>
            <a:ext cx="10604499" cy="1884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900"/>
              </a:lnSpc>
              <a:spcBef>
                <a:spcPts val="0"/>
              </a:spcBef>
              <a:buNone/>
              <a:defRPr sz="675" b="0" cap="none" spc="0" baseline="0">
                <a:solidFill>
                  <a:schemeClr val="accent4"/>
                </a:solidFill>
                <a:latin typeface="Lato" panose="020F0502020204030203" pitchFamily="34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91633" y="656089"/>
            <a:ext cx="1219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85899" y="6297125"/>
            <a:ext cx="27599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27692F5A-FC14-4E83-B4CC-18F6C2D780A4}" type="slidenum">
              <a:rPr lang="en-US" sz="600" b="0" spc="23" baseline="0" smtClean="0">
                <a:solidFill>
                  <a:schemeClr val="accent4"/>
                </a:solidFill>
                <a:latin typeface="Lato" panose="020F0502020204030203" pitchFamily="34" charset="0"/>
              </a:rPr>
              <a:pPr algn="r"/>
              <a:t>‹#›</a:t>
            </a:fld>
            <a:endParaRPr lang="en-US" sz="600" b="0" spc="23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314954" y="2695578"/>
            <a:ext cx="1622425" cy="2889251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accent4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 5">
            <a:hlinkClick r:id="" action="ppaction://hlinkshowjump?jump=nextslide"/>
          </p:cNvPr>
          <p:cNvSpPr>
            <a:spLocks noEditPoints="1"/>
          </p:cNvSpPr>
          <p:nvPr/>
        </p:nvSpPr>
        <p:spPr bwMode="auto">
          <a:xfrm>
            <a:off x="11209908" y="6284425"/>
            <a:ext cx="188345" cy="188345"/>
          </a:xfrm>
          <a:custGeom>
            <a:avLst/>
            <a:gdLst>
              <a:gd name="T0" fmla="*/ 883 w 2350"/>
              <a:gd name="T1" fmla="*/ 679 h 2350"/>
              <a:gd name="T2" fmla="*/ 1338 w 2350"/>
              <a:gd name="T3" fmla="*/ 1175 h 2350"/>
              <a:gd name="T4" fmla="*/ 883 w 2350"/>
              <a:gd name="T5" fmla="*/ 1671 h 2350"/>
              <a:gd name="T6" fmla="*/ 883 w 2350"/>
              <a:gd name="T7" fmla="*/ 1813 h 2350"/>
              <a:gd name="T8" fmla="*/ 1023 w 2350"/>
              <a:gd name="T9" fmla="*/ 1813 h 2350"/>
              <a:gd name="T10" fmla="*/ 1579 w 2350"/>
              <a:gd name="T11" fmla="*/ 1246 h 2350"/>
              <a:gd name="T12" fmla="*/ 1579 w 2350"/>
              <a:gd name="T13" fmla="*/ 1104 h 2350"/>
              <a:gd name="T14" fmla="*/ 1023 w 2350"/>
              <a:gd name="T15" fmla="*/ 537 h 2350"/>
              <a:gd name="T16" fmla="*/ 883 w 2350"/>
              <a:gd name="T17" fmla="*/ 537 h 2350"/>
              <a:gd name="T18" fmla="*/ 883 w 2350"/>
              <a:gd name="T19" fmla="*/ 679 h 2350"/>
              <a:gd name="T20" fmla="*/ 0 w 2350"/>
              <a:gd name="T21" fmla="*/ 1175 h 2350"/>
              <a:gd name="T22" fmla="*/ 1175 w 2350"/>
              <a:gd name="T23" fmla="*/ 2350 h 2350"/>
              <a:gd name="T24" fmla="*/ 2350 w 2350"/>
              <a:gd name="T25" fmla="*/ 1175 h 2350"/>
              <a:gd name="T26" fmla="*/ 1175 w 2350"/>
              <a:gd name="T27" fmla="*/ 0 h 2350"/>
              <a:gd name="T28" fmla="*/ 0 w 2350"/>
              <a:gd name="T29" fmla="*/ 1175 h 2350"/>
              <a:gd name="T30" fmla="*/ 2198 w 2350"/>
              <a:gd name="T31" fmla="*/ 1175 h 2350"/>
              <a:gd name="T32" fmla="*/ 1175 w 2350"/>
              <a:gd name="T33" fmla="*/ 2198 h 2350"/>
              <a:gd name="T34" fmla="*/ 152 w 2350"/>
              <a:gd name="T35" fmla="*/ 1175 h 2350"/>
              <a:gd name="T36" fmla="*/ 1175 w 2350"/>
              <a:gd name="T37" fmla="*/ 152 h 2350"/>
              <a:gd name="T38" fmla="*/ 2198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5">
            <a:hlinkClick r:id="" action="ppaction://hlinkshowjump?jump=previousslide"/>
          </p:cNvPr>
          <p:cNvSpPr>
            <a:spLocks noEditPoints="1"/>
          </p:cNvSpPr>
          <p:nvPr/>
        </p:nvSpPr>
        <p:spPr bwMode="auto">
          <a:xfrm>
            <a:off x="10992133" y="6284425"/>
            <a:ext cx="188345" cy="188345"/>
          </a:xfrm>
          <a:custGeom>
            <a:avLst/>
            <a:gdLst>
              <a:gd name="T0" fmla="*/ 1467 w 2350"/>
              <a:gd name="T1" fmla="*/ 1671 h 2350"/>
              <a:gd name="T2" fmla="*/ 1012 w 2350"/>
              <a:gd name="T3" fmla="*/ 1175 h 2350"/>
              <a:gd name="T4" fmla="*/ 1467 w 2350"/>
              <a:gd name="T5" fmla="*/ 679 h 2350"/>
              <a:gd name="T6" fmla="*/ 1467 w 2350"/>
              <a:gd name="T7" fmla="*/ 537 h 2350"/>
              <a:gd name="T8" fmla="*/ 1327 w 2350"/>
              <a:gd name="T9" fmla="*/ 537 h 2350"/>
              <a:gd name="T10" fmla="*/ 771 w 2350"/>
              <a:gd name="T11" fmla="*/ 1104 h 2350"/>
              <a:gd name="T12" fmla="*/ 771 w 2350"/>
              <a:gd name="T13" fmla="*/ 1246 h 2350"/>
              <a:gd name="T14" fmla="*/ 1327 w 2350"/>
              <a:gd name="T15" fmla="*/ 1813 h 2350"/>
              <a:gd name="T16" fmla="*/ 1467 w 2350"/>
              <a:gd name="T17" fmla="*/ 1813 h 2350"/>
              <a:gd name="T18" fmla="*/ 1467 w 2350"/>
              <a:gd name="T19" fmla="*/ 1671 h 2350"/>
              <a:gd name="T20" fmla="*/ 2350 w 2350"/>
              <a:gd name="T21" fmla="*/ 1175 h 2350"/>
              <a:gd name="T22" fmla="*/ 1175 w 2350"/>
              <a:gd name="T23" fmla="*/ 0 h 2350"/>
              <a:gd name="T24" fmla="*/ 0 w 2350"/>
              <a:gd name="T25" fmla="*/ 1175 h 2350"/>
              <a:gd name="T26" fmla="*/ 1175 w 2350"/>
              <a:gd name="T27" fmla="*/ 2350 h 2350"/>
              <a:gd name="T28" fmla="*/ 2350 w 2350"/>
              <a:gd name="T29" fmla="*/ 1175 h 2350"/>
              <a:gd name="T30" fmla="*/ 152 w 2350"/>
              <a:gd name="T31" fmla="*/ 1175 h 2350"/>
              <a:gd name="T32" fmla="*/ 1175 w 2350"/>
              <a:gd name="T33" fmla="*/ 152 h 2350"/>
              <a:gd name="T34" fmla="*/ 2198 w 2350"/>
              <a:gd name="T35" fmla="*/ 1175 h 2350"/>
              <a:gd name="T36" fmla="*/ 1175 w 2350"/>
              <a:gd name="T37" fmla="*/ 2198 h 2350"/>
              <a:gd name="T38" fmla="*/ 152 w 2350"/>
              <a:gd name="T39" fmla="*/ 1175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50" h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791637" y="6297125"/>
            <a:ext cx="237807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b="1" spc="23" baseline="0" dirty="0">
                <a:solidFill>
                  <a:schemeClr val="accent3"/>
                </a:solidFill>
                <a:latin typeface="Lato" panose="020F0502020204030203" pitchFamily="34" charset="0"/>
              </a:rPr>
              <a:t>MINDLAYER </a:t>
            </a:r>
            <a:r>
              <a:rPr lang="en-US" sz="600" b="1" spc="23" baseline="0" dirty="0">
                <a:solidFill>
                  <a:schemeClr val="accent2"/>
                </a:solidFill>
                <a:latin typeface="Lato" panose="020F0502020204030203" pitchFamily="34" charset="0"/>
              </a:rPr>
              <a:t>LIMITED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2149" y="6297125"/>
            <a:ext cx="274350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600" b="1" spc="23" baseline="0">
                <a:solidFill>
                  <a:schemeClr val="accent3"/>
                </a:solidFill>
                <a:latin typeface="Lato" panose="020F0502020204030203" pitchFamily="34" charset="0"/>
              </a:rPr>
              <a:t>MINDLAYER </a:t>
            </a:r>
            <a:r>
              <a:rPr lang="en-US" sz="600" b="1" spc="23" baseline="0" dirty="0">
                <a:solidFill>
                  <a:schemeClr val="accent2"/>
                </a:solidFill>
                <a:latin typeface="Lato" panose="020F0502020204030203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424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extLst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7179">
          <p15:clr>
            <a:srgbClr val="FBAE40"/>
          </p15:clr>
        </p15:guide>
        <p15:guide id="3" pos="499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8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5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1944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8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5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358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8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5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817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8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445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24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3509300"/>
            <a:ext cx="5303520" cy="6623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3509300"/>
            <a:ext cx="5303520" cy="6623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015A-C782-43CB-BC45-824803C2CA74}" type="datetime1">
              <a:rPr lang="en-US" smtClean="0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07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32700" y="593367"/>
            <a:ext cx="1114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188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402144" y="595775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319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274E-3EE8-4C73-9F98-555CFAB4697A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95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0E1617-0A04-4981-824A-7E02F0D872CC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D5114-AE07-47D5-9E95-33CDE182DA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184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E7BE88-2A1F-418D-A7DF-F68C61BD4BB2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E00E-D362-429C-8A63-A47EC5161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626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7071B8-255E-40EC-B839-D93A9CEB8795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6923-461D-432E-936A-2D684328D8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151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ECEDE1-7BC8-4EE4-A71B-E955929C4D4F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80574-5956-4A1C-BD7F-BD37D5F8E1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548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D972E5-A627-498B-93E5-E7C1CFE7820C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837C4-CD59-44C0-8181-F3D0152CFC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777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BF580-387E-4B59-969E-BACD1F8A3040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389D-60D0-4128-8F85-CEFB7282DE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0991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D30A4F-C8F0-4ABD-BC1D-361991ACC455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69361-CC16-483A-BBE4-FE2BA4AC02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818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 userDrawn="1"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339" y="6356351"/>
            <a:ext cx="284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3" r="25686" b="10258"/>
          <a:stretch/>
        </p:blipFill>
        <p:spPr>
          <a:xfrm>
            <a:off x="8592277" y="5881050"/>
            <a:ext cx="3361947" cy="7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1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 userDrawn="1"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339" y="6356351"/>
            <a:ext cx="284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4F8C51-401E-486B-ACCA-9FBF08AD7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8" y="5752577"/>
            <a:ext cx="2255573" cy="8658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78ACFB-B058-4C1A-9FE8-D6EF9F458BCE}"/>
              </a:ext>
            </a:extLst>
          </p:cNvPr>
          <p:cNvGrpSpPr/>
          <p:nvPr userDrawn="1"/>
        </p:nvGrpSpPr>
        <p:grpSpPr>
          <a:xfrm>
            <a:off x="9203611" y="136526"/>
            <a:ext cx="2941061" cy="823843"/>
            <a:chOff x="1331640" y="1052736"/>
            <a:chExt cx="4896526" cy="1828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CECFB0-CEBA-4B54-A594-A6B001A6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E57A-857B-4EBE-9276-A20D679A9350}"/>
                </a:ext>
              </a:extLst>
            </p:cNvPr>
            <p:cNvSpPr txBox="1"/>
            <p:nvPr/>
          </p:nvSpPr>
          <p:spPr>
            <a:xfrm>
              <a:off x="2657243" y="1584693"/>
              <a:ext cx="3570923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7841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1891F3-CB5D-43F0-9CD9-7AC68575C919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8DA77-2FBE-47E4-9189-72C0912C85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822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7F2B3-7040-4016-95A7-898BF6E3A263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152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B85020-6463-4C8E-895A-C19E8260C980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DB63D-8150-4ADA-AAD8-C80EADAE71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516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EE1387-649F-4694-A660-351FB8163BE7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97FEF-1B92-4596-A87B-9801DF7BDC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382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67A5CE-E48F-4147-86BA-922DDD61328D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93580-A05D-4DC4-83F6-9DAE8C9D5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31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436D99-2CF7-4C4C-BCD9-B38DB1185012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5D5114-AE07-47D5-9E95-33CDE182DA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469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447AF1-420E-424D-821C-2C64E01FC365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FE00E-D362-429C-8A63-A47EC5161A8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797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305CE6-DEEC-4DD8-BEA4-1B03A11F7911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36923-461D-432E-936A-2D684328D8F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944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BD06B4-0A62-4FDF-B52E-59CB3E249C71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F80574-5956-4A1C-BD7F-BD37D5F8E1D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3473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B9C957-3846-496D-9CCE-5ED098701FE8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837C4-CD59-44C0-8181-F3D0152CF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248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939507-E25A-4EE6-9815-03AD577B4AC3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64389D-60D0-4128-8F85-CEFB7282DE8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6869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BF61DA-0532-49B7-850E-05842CD07E3F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56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5035-C5A3-4FDE-ABD4-1306A7AF7DCF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4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339" y="6356351"/>
            <a:ext cx="284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E0BB13B-CFAA-4CE6-8013-EA4F570E56F1}"/>
              </a:ext>
            </a:extLst>
          </p:cNvPr>
          <p:cNvSpPr/>
          <p:nvPr userDrawn="1"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8784301" y="5803513"/>
            <a:ext cx="3249025" cy="7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1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A46C4E7-8505-4B44-87A2-BD6535D99FC4}"/>
              </a:ext>
            </a:extLst>
          </p:cNvPr>
          <p:cNvSpPr/>
          <p:nvPr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339" y="6356351"/>
            <a:ext cx="2844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60A69361-CC16-483A-BBE4-FE2BA4AC022A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4F8C51-401E-486B-ACCA-9FBF08AD7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8" y="5752578"/>
            <a:ext cx="2255573" cy="8658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78ACFB-B058-4C1A-9FE8-D6EF9F458BCE}"/>
              </a:ext>
            </a:extLst>
          </p:cNvPr>
          <p:cNvGrpSpPr/>
          <p:nvPr/>
        </p:nvGrpSpPr>
        <p:grpSpPr>
          <a:xfrm>
            <a:off x="9203611" y="136525"/>
            <a:ext cx="2941061" cy="823843"/>
            <a:chOff x="1331640" y="1052736"/>
            <a:chExt cx="4896526" cy="18288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CECFB0-CEBA-4B54-A594-A6B001A6F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D4E57A-857B-4EBE-9276-A20D679A9350}"/>
                </a:ext>
              </a:extLst>
            </p:cNvPr>
            <p:cNvSpPr txBox="1"/>
            <p:nvPr/>
          </p:nvSpPr>
          <p:spPr>
            <a:xfrm>
              <a:off x="2657242" y="1584693"/>
              <a:ext cx="3570924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F7E2B31-3FF2-4737-AC94-BE16820398D3}"/>
              </a:ext>
            </a:extLst>
          </p:cNvPr>
          <p:cNvSpPr/>
          <p:nvPr userDrawn="1"/>
        </p:nvSpPr>
        <p:spPr>
          <a:xfrm>
            <a:off x="0" y="6185504"/>
            <a:ext cx="12192000" cy="672496"/>
          </a:xfrm>
          <a:prstGeom prst="rtTriangle">
            <a:avLst/>
          </a:prstGeom>
          <a:gradFill flip="none" rotWithShape="1">
            <a:gsLst>
              <a:gs pos="0">
                <a:srgbClr val="671740"/>
              </a:gs>
              <a:gs pos="50000">
                <a:srgbClr val="A60D56"/>
              </a:gs>
              <a:gs pos="100000">
                <a:srgbClr val="EEBCC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954EBC6-845C-454C-8484-2B7A2032B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88" y="5752578"/>
            <a:ext cx="2255573" cy="8658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152407-272C-400B-95E9-57AF4DDACEA1}"/>
              </a:ext>
            </a:extLst>
          </p:cNvPr>
          <p:cNvGrpSpPr/>
          <p:nvPr userDrawn="1"/>
        </p:nvGrpSpPr>
        <p:grpSpPr>
          <a:xfrm>
            <a:off x="9203611" y="136525"/>
            <a:ext cx="2941061" cy="823843"/>
            <a:chOff x="1331640" y="1052736"/>
            <a:chExt cx="4896526" cy="18288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85CA42-DA6A-4F99-AAAA-A759A779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052736"/>
              <a:ext cx="1828804" cy="182880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6B8DE0-7282-430A-BAB8-4F860EC5809A}"/>
                </a:ext>
              </a:extLst>
            </p:cNvPr>
            <p:cNvSpPr txBox="1"/>
            <p:nvPr/>
          </p:nvSpPr>
          <p:spPr>
            <a:xfrm>
              <a:off x="2657242" y="1584693"/>
              <a:ext cx="3570924" cy="92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b="1" i="1" dirty="0"/>
                <a:t>  Department of</a:t>
              </a:r>
            </a:p>
            <a:p>
              <a:r>
                <a:rPr lang="en-GB" sz="1200" b="1" i="1" dirty="0"/>
                <a:t>Electronic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028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33040E-51F5-4F9B-BFED-13C270BD3A45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8DA77-2FBE-47E4-9189-72C0912C85A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3577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D21F2A-D963-4384-A0AA-79DD92B554A1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7DB63D-8150-4ADA-AAD8-C80EADAE71F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7039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71658B-E749-4BB6-865D-251EC29857AD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097FEF-1B92-4596-A87B-9801DF7BDC3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2707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A6D2D0-F859-401F-B4B3-BA5C046CC2A8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93580-A05D-4DC4-83F6-9DAE8C9D5D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9671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0D07B-14AE-434B-8D0A-3DAF4C1A1517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0482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9B9E4-01A1-4946-BE43-A7B49BCCD6D7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73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4775" y="1562100"/>
            <a:ext cx="5005070" cy="4079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20028" y="1562100"/>
            <a:ext cx="5003800" cy="4079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ECD7B-2E76-4BB7-A844-89506E8E11D3}" type="datetime1">
              <a:rPr lang="en-US" smtClean="0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954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C66FC-5B76-4A45-9DC9-4C654916B829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34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438E-E0FE-40F0-8A85-7343BF1C9D34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923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358FC-25E5-4AD4-A49F-D5929F7598C0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60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C5EE-0A34-4E6D-9930-6DD95D3EA2CD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8AAB-3527-4242-BF79-954E4B2CB1B5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2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77FC-2CD5-4DEE-876B-DBA45C84E39F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4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EBFB5-2041-4223-9C48-F894C64990D2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942E-3C39-4ED9-AF3F-20F0B63914D5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95412-B056-4E67-9EFD-08184B00F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94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70C80CF-6AF9-42A1-A8D4-027AFE9D4C36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11A8EC-D146-41A9-AC8E-23B47C911C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61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8157A9F5-7F10-4DE9-BF53-8313D0218E52}" type="datetime1">
              <a:rPr lang="en-US" altLang="en-US" smtClean="0"/>
              <a:t>5/22/2024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11A8EC-D146-41A9-AC8E-23B47C911C6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971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3753" y="2701239"/>
            <a:ext cx="8524493" cy="84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5269" y="2884754"/>
            <a:ext cx="8141461" cy="276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orbel"/>
                <a:cs typeface="Corbe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88E9E-E327-4390-8811-27D18E96CD43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85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What-is-Git%3F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What-is-Git%3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hyperlink" Target="https://git-scm.com/downloads/guis" TargetMode="External"/><Relationship Id="rId4" Type="http://schemas.openxmlformats.org/officeDocument/2006/relationships/hyperlink" Target="https://git-scm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hyperlink" Target="https://github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-scm.com/book/en/v2/Getting-Started-Installing-Gi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git-scm.com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ocs.github.com/en/desktop/installing-and-configuring-github-desktop/overview/getting-started-with-github-desktop" TargetMode="External"/><Relationship Id="rId5" Type="http://schemas.openxmlformats.org/officeDocument/2006/relationships/hyperlink" Target="https://docs.github.com/en/github/getting-started-with-github/quickstart" TargetMode="External"/><Relationship Id="rId4" Type="http://schemas.openxmlformats.org/officeDocument/2006/relationships/hyperlink" Target="https://git-scm.com/book/en/v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 5"/>
          <p:cNvSpPr>
            <a:spLocks noGrp="1"/>
          </p:cNvSpPr>
          <p:nvPr>
            <p:ph type="title"/>
          </p:nvPr>
        </p:nvSpPr>
        <p:spPr>
          <a:xfrm>
            <a:off x="517160" y="0"/>
            <a:ext cx="11157679" cy="1286915"/>
          </a:xfrm>
        </p:spPr>
        <p:txBody>
          <a:bodyPr/>
          <a:lstStyle/>
          <a:p>
            <a:pPr defTabSz="685800" eaLnBrk="1" hangingPunct="1">
              <a:defRPr/>
            </a:pP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Generative AI and </a:t>
            </a:r>
            <a:r>
              <a:rPr lang="en-US" altLang="zh-TW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AIoT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</a:t>
            </a:r>
            <a:r>
              <a:rPr lang="en-US" altLang="zh-TW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GenAIoT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Coding Skills Education for Gifted Students (2024)</a:t>
            </a:r>
            <a:b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Lesson </a:t>
            </a:r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1.2: Introduction to Version Control and GitHub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70C5D-8699-4E42-9256-8A44E599F9F9}"/>
              </a:ext>
            </a:extLst>
          </p:cNvPr>
          <p:cNvSpPr/>
          <p:nvPr/>
        </p:nvSpPr>
        <p:spPr>
          <a:xfrm>
            <a:off x="8616280" y="5708242"/>
            <a:ext cx="1800200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3" r="25686" b="10258"/>
          <a:stretch/>
        </p:blipFill>
        <p:spPr>
          <a:xfrm>
            <a:off x="8911042" y="5718288"/>
            <a:ext cx="3048200" cy="941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F6A8E-C8E8-2609-13A7-06C0E3DFEEC3}"/>
              </a:ext>
            </a:extLst>
          </p:cNvPr>
          <p:cNvSpPr txBox="1">
            <a:spLocks/>
          </p:cNvSpPr>
          <p:nvPr/>
        </p:nvSpPr>
        <p:spPr>
          <a:xfrm>
            <a:off x="384748" y="161657"/>
            <a:ext cx="10972800" cy="767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701AC-CCC3-026B-5CAC-C39E4E3EA836}"/>
              </a:ext>
            </a:extLst>
          </p:cNvPr>
          <p:cNvSpPr txBox="1">
            <a:spLocks/>
          </p:cNvSpPr>
          <p:nvPr/>
        </p:nvSpPr>
        <p:spPr>
          <a:xfrm>
            <a:off x="124919" y="1109272"/>
            <a:ext cx="10972800" cy="5006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Version Control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Introduction to Git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and GitHub Desktop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Installations and Account Registration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Exercises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 and extensions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2EA679F-2681-D29D-73B8-6F08B346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324" y="6331218"/>
            <a:ext cx="428626" cy="365125"/>
          </a:xfrm>
        </p:spPr>
        <p:txBody>
          <a:bodyPr/>
          <a:lstStyle/>
          <a:p>
            <a:fld id="{DD2FE00E-D362-429C-8A63-A47EC5161A8B}" type="slidenum">
              <a:rPr lang="en-US" altLang="en-US" sz="2000" smtClean="0"/>
              <a:pPr/>
              <a:t>10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7617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5668751" y="753632"/>
            <a:ext cx="5118783" cy="29228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Published Git</a:t>
            </a:r>
            <a:b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</a:t>
            </a:r>
            <a:b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2005</a:t>
            </a:r>
            <a:endParaRPr sz="4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6" name="Google Shape;176;p22" descr="LinuxCon Europe Linus Torvalds 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051" y="753632"/>
            <a:ext cx="2934967" cy="440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334" y="3133701"/>
            <a:ext cx="2529533" cy="252956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1494351" y="5197200"/>
            <a:ext cx="4174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Linus Torvalds </a:t>
            </a:r>
            <a:endParaRPr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EB1D-3EBD-3F94-406A-5B3F93C3F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281B1-3700-64D1-2958-ACBB47F9D730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428626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11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63042"/>
            <a:ext cx="4034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Introduction to</a:t>
            </a:r>
            <a:r>
              <a:rPr sz="4000" spc="-25" dirty="0"/>
              <a:t> </a:t>
            </a:r>
            <a:r>
              <a:rPr sz="4000" spc="-5" dirty="0"/>
              <a:t>Git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88340" y="1154684"/>
            <a:ext cx="9771380" cy="167195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System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(VCS)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takes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snapshot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files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particular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reference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snapshot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79" y="2932176"/>
            <a:ext cx="7339583" cy="2959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F93FB-9F36-40FB-87ED-11F76AF41F5E}"/>
              </a:ext>
            </a:extLst>
          </p:cNvPr>
          <p:cNvSpPr txBox="1"/>
          <p:nvPr/>
        </p:nvSpPr>
        <p:spPr>
          <a:xfrm>
            <a:off x="3387012" y="5905885"/>
            <a:ext cx="67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6B9F2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https://git-scm.com/book/en/v2/Getting-Started-What-is-Git%3F</a:t>
            </a:r>
            <a:endParaRPr lang="en-HK" dirty="0">
              <a:solidFill>
                <a:srgbClr val="6B9F25"/>
              </a:solidFill>
            </a:endParaRPr>
          </a:p>
          <a:p>
            <a:endParaRPr lang="en-HK" dirty="0">
              <a:solidFill>
                <a:srgbClr val="6B9F2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CEE1F-72AE-BEB0-7A8B-5FB198FFF7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HK" smtClean="0"/>
              <a:t>12</a:t>
            </a:fld>
            <a:endParaRPr lang="en-HK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3D9824-7814-DD37-ED8E-8F68624DB140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>
                <a:solidFill>
                  <a:schemeClr val="bg1"/>
                </a:solidFill>
              </a:rPr>
              <a:pPr/>
              <a:t>12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63042"/>
            <a:ext cx="40347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Introduction to</a:t>
            </a:r>
            <a:r>
              <a:rPr sz="4000" spc="-25" dirty="0"/>
              <a:t> </a:t>
            </a:r>
            <a:r>
              <a:rPr sz="4000" spc="-5" dirty="0"/>
              <a:t>Git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88009" y="1557654"/>
            <a:ext cx="9837420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HK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advantages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using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includes: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Able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revert the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entire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project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previous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screw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things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up,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easily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recover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Compare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changes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last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modified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something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might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causing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introduced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issue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E64E3-8236-ED37-3FBC-1660C4C6995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HK" smtClean="0"/>
              <a:t>13</a:t>
            </a:fld>
            <a:endParaRPr lang="en-HK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43AF3E5-6202-D48F-30EB-FC234A1617D6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>
                <a:solidFill>
                  <a:schemeClr val="bg1"/>
                </a:solidFill>
              </a:rPr>
              <a:pPr/>
              <a:t>13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63042"/>
            <a:ext cx="39401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The</a:t>
            </a:r>
            <a:r>
              <a:rPr sz="4000" spc="-90" dirty="0"/>
              <a:t> </a:t>
            </a:r>
            <a:r>
              <a:rPr sz="4000" spc="-5" dirty="0"/>
              <a:t>Three</a:t>
            </a:r>
            <a:r>
              <a:rPr sz="4000" spc="-30" dirty="0"/>
              <a:t> </a:t>
            </a:r>
            <a:r>
              <a:rPr sz="4000" spc="-5" dirty="0"/>
              <a:t>States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88009" y="1557654"/>
            <a:ext cx="10296525" cy="331787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HK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three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main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states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files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reside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in: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5080" lvl="1" indent="-457834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Modified: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made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changes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have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committed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576580" lvl="1" indent="-457834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Staged:</a:t>
            </a:r>
            <a:r>
              <a:rPr kumimoji="0" sz="2400" b="1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marked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modified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its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(to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checkpoint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file)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prepared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834" algn="l" defTabSz="914400" rtl="0" eaLnBrk="1" fontAlgn="auto" latinLnBrk="0" hangingPunct="1">
              <a:lnSpc>
                <a:spcPct val="10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735" algn="l"/>
              </a:tabLst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Committed: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data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safely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</a:t>
            </a:r>
            <a:r>
              <a:rPr kumimoji="0" lang="en-HK" sz="24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C6416-23D1-C8AB-BF9F-16816FE3B3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HK" smtClean="0"/>
              <a:t>14</a:t>
            </a:fld>
            <a:endParaRPr lang="en-HK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B825568-EF31-3286-8E57-21F214949F6A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>
                <a:solidFill>
                  <a:schemeClr val="bg1"/>
                </a:solidFill>
              </a:rPr>
              <a:pPr/>
              <a:t>14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8282"/>
            <a:ext cx="7156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The</a:t>
            </a:r>
            <a:r>
              <a:rPr sz="3600" spc="-65" dirty="0"/>
              <a:t> </a:t>
            </a:r>
            <a:r>
              <a:rPr sz="3600" spc="-5" dirty="0"/>
              <a:t>Three</a:t>
            </a:r>
            <a:r>
              <a:rPr sz="3600" spc="-15" dirty="0"/>
              <a:t> </a:t>
            </a:r>
            <a:r>
              <a:rPr sz="3600" spc="-5" dirty="0"/>
              <a:t>Sections</a:t>
            </a:r>
            <a:r>
              <a:rPr sz="3600" dirty="0"/>
              <a:t> </a:t>
            </a:r>
            <a:r>
              <a:rPr sz="3600" spc="-5" dirty="0"/>
              <a:t>of</a:t>
            </a:r>
            <a:r>
              <a:rPr sz="3600" dirty="0"/>
              <a:t> </a:t>
            </a:r>
            <a:r>
              <a:rPr sz="3600" spc="-5" dirty="0"/>
              <a:t>a</a:t>
            </a:r>
            <a:r>
              <a:rPr sz="3600" dirty="0"/>
              <a:t> </a:t>
            </a:r>
            <a:r>
              <a:rPr sz="3600" spc="-5" dirty="0"/>
              <a:t>Git</a:t>
            </a:r>
            <a:r>
              <a:rPr sz="3600" dirty="0"/>
              <a:t> Project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02995" y="1379118"/>
            <a:ext cx="10765155" cy="4362797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sections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lang="en-HK" sz="2200" b="0" i="0" u="none" strike="noStrike" kern="1200" cap="none" spc="-5" normalizeH="0" baseline="0" noProof="0" dirty="0">
                <a:ln>
                  <a:noFill/>
                </a:ln>
                <a:solidFill>
                  <a:srgbClr val="4E443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206375" lvl="1" indent="-457200" algn="l" defTabSz="914400" rtl="0" eaLnBrk="1" fontAlgn="auto" latinLnBrk="0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100" algn="l"/>
              </a:tabLst>
              <a:defRPr/>
            </a:pPr>
            <a:r>
              <a:rPr kumimoji="0" sz="22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Working</a:t>
            </a:r>
            <a:r>
              <a:rPr kumimoji="0" sz="22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tree: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directory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subdirectories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 </a:t>
            </a:r>
            <a:r>
              <a:rPr kumimoji="0" sz="2200" b="0" i="0" u="none" strike="noStrike" kern="1200" cap="none" spc="-59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control,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it’s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the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modify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files.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926465" algn="l"/>
                <a:tab pos="927100" algn="l"/>
              </a:tabLst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Staging</a:t>
            </a:r>
            <a:r>
              <a:rPr kumimoji="0" sz="22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area:</a:t>
            </a:r>
            <a:r>
              <a:rPr kumimoji="0" sz="22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200" b="0" i="0" u="none" strike="noStrike" kern="1200" cap="none" spc="-13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stores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</a:t>
            </a:r>
            <a:r>
              <a:rPr kumimoji="0" sz="2200" b="0" i="0" u="none" strike="noStrike" kern="1200" cap="none" spc="3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into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0" indent="0" algn="l" defTabSz="914400" rtl="0" eaLnBrk="1" fontAlgn="auto" latinLnBrk="0" hangingPunct="1">
              <a:lnSpc>
                <a:spcPct val="15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926465" algn="l"/>
                <a:tab pos="927100" algn="l"/>
              </a:tabLst>
              <a:defRPr/>
            </a:pP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.git</a:t>
            </a:r>
            <a:r>
              <a:rPr kumimoji="0" sz="2200" b="1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directory</a:t>
            </a:r>
            <a:r>
              <a:rPr kumimoji="0" sz="22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(repository</a:t>
            </a:r>
            <a:r>
              <a:rPr kumimoji="0" sz="22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2200" b="1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repo):</a:t>
            </a:r>
            <a:r>
              <a:rPr kumimoji="0" sz="2200" b="1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</a:t>
            </a: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stores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metadata</a:t>
            </a:r>
            <a:r>
              <a:rPr kumimoji="0" sz="2200" b="0" i="0" u="none" strike="noStrike" kern="1200" cap="none" spc="3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21590" lvl="0" indent="0" algn="l" defTabSz="914400" rtl="0" eaLnBrk="1" fontAlgn="auto" latinLnBrk="0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 database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for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(i.e.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snapshots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project).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particular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2200" b="0" i="0" u="none" strike="noStrike" kern="1200" cap="none" spc="6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r>
              <a:rPr kumimoji="0" sz="2200" b="0" i="0" u="none" strike="noStrike" kern="1200" cap="none" spc="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database,</a:t>
            </a: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1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it’s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considered</a:t>
            </a: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committed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ACEBD-3AC2-393A-770B-1AE35C911F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HK" smtClean="0"/>
              <a:t>15</a:t>
            </a:fld>
            <a:endParaRPr lang="en-HK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B3A2595-8A67-338D-B415-6EF82B912A8A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>
                <a:solidFill>
                  <a:schemeClr val="bg1"/>
                </a:solidFill>
              </a:rPr>
              <a:pPr/>
              <a:t>15</a:t>
            </a:fld>
            <a:endParaRPr lang="en-US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56963"/>
            <a:ext cx="7535932" cy="5128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806259" y="2805777"/>
            <a:ext cx="1042373" cy="1007863"/>
            <a:chOff x="358925" y="1809575"/>
            <a:chExt cx="1863600" cy="1801900"/>
          </a:xfrm>
        </p:grpSpPr>
        <p:pic>
          <p:nvPicPr>
            <p:cNvPr id="201" name="Google Shape;20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  <a:effectLst>
              <a:outerShdw blurRad="85725" dist="19050" algn="bl" rotWithShape="0">
                <a:srgbClr val="1F9759"/>
              </a:outerShdw>
            </a:effectLst>
          </p:spPr>
        </p:pic>
        <p:sp>
          <p:nvSpPr>
            <p:cNvPr id="202" name="Google Shape;202;p25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067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1067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01" y="5131569"/>
            <a:ext cx="934767" cy="93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7326633" y="1733533"/>
            <a:ext cx="2150400" cy="40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83;p23">
            <a:extLst>
              <a:ext uri="{FF2B5EF4-FFF2-40B4-BE49-F238E27FC236}">
                <a16:creationId xmlns:a16="http://schemas.microsoft.com/office/drawing/2014/main" id="{FCC195B6-D52D-4094-B399-105004384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700" y="593367"/>
            <a:ext cx="1114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Git workflow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Google Shape;255;p28">
            <a:extLst>
              <a:ext uri="{FF2B5EF4-FFF2-40B4-BE49-F238E27FC236}">
                <a16:creationId xmlns:a16="http://schemas.microsoft.com/office/drawing/2014/main" id="{5DC8556F-959C-496E-9DC8-8AC41BDD4841}"/>
              </a:ext>
            </a:extLst>
          </p:cNvPr>
          <p:cNvSpPr txBox="1"/>
          <p:nvPr/>
        </p:nvSpPr>
        <p:spPr>
          <a:xfrm>
            <a:off x="7208890" y="1146609"/>
            <a:ext cx="2385886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Staging area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D94D3-148B-400D-B1E9-EFDD7CBBC523}"/>
              </a:ext>
            </a:extLst>
          </p:cNvPr>
          <p:cNvSpPr txBox="1"/>
          <p:nvPr/>
        </p:nvSpPr>
        <p:spPr>
          <a:xfrm>
            <a:off x="2249083" y="2922748"/>
            <a:ext cx="46770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You modify files in your working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DC91A-A2A7-5B5D-B989-D4081601E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16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269C157-BFC9-9A10-BE84-DE5A8557BD45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16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56963"/>
            <a:ext cx="7535932" cy="5128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6"/>
          <p:cNvGrpSpPr/>
          <p:nvPr/>
        </p:nvGrpSpPr>
        <p:grpSpPr>
          <a:xfrm>
            <a:off x="806259" y="2805777"/>
            <a:ext cx="1042373" cy="1007863"/>
            <a:chOff x="358925" y="1809575"/>
            <a:chExt cx="1863600" cy="1801900"/>
          </a:xfrm>
        </p:grpSpPr>
        <p:pic>
          <p:nvPicPr>
            <p:cNvPr id="213" name="Google Shape;21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  <a:effectLst>
              <a:outerShdw blurRad="85725" dist="19050" algn="bl" rotWithShape="0">
                <a:srgbClr val="1F9759"/>
              </a:outerShdw>
            </a:effectLst>
          </p:spPr>
        </p:pic>
        <p:sp>
          <p:nvSpPr>
            <p:cNvPr id="214" name="Google Shape;214;p26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067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1067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01" y="5131569"/>
            <a:ext cx="934767" cy="93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7326633" y="1733533"/>
            <a:ext cx="2150400" cy="40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7880643" y="1978643"/>
            <a:ext cx="1042373" cy="1007863"/>
            <a:chOff x="358925" y="1809575"/>
            <a:chExt cx="1863600" cy="1801900"/>
          </a:xfrm>
        </p:grpSpPr>
        <p:pic>
          <p:nvPicPr>
            <p:cNvPr id="219" name="Google Shape;21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  <a:effectLst>
              <a:outerShdw blurRad="85725" dist="19050" algn="bl" rotWithShape="0">
                <a:srgbClr val="1F9759"/>
              </a:outerShdw>
            </a:effectLst>
          </p:spPr>
        </p:pic>
        <p:sp>
          <p:nvSpPr>
            <p:cNvPr id="220" name="Google Shape;220;p26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067"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1067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1" name="Google Shape;221;p26"/>
          <p:cNvSpPr/>
          <p:nvPr/>
        </p:nvSpPr>
        <p:spPr>
          <a:xfrm rot="-290605">
            <a:off x="1986887" y="2590194"/>
            <a:ext cx="5893444" cy="8430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git add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Google Shape;183;p23">
            <a:extLst>
              <a:ext uri="{FF2B5EF4-FFF2-40B4-BE49-F238E27FC236}">
                <a16:creationId xmlns:a16="http://schemas.microsoft.com/office/drawing/2014/main" id="{3BD9295B-8062-4205-BA89-A65BB6B6D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700" y="593367"/>
            <a:ext cx="1114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Git workflow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" name="Google Shape;255;p28">
            <a:extLst>
              <a:ext uri="{FF2B5EF4-FFF2-40B4-BE49-F238E27FC236}">
                <a16:creationId xmlns:a16="http://schemas.microsoft.com/office/drawing/2014/main" id="{5BEF5411-0EE4-42E6-BC23-B5A33F40390C}"/>
              </a:ext>
            </a:extLst>
          </p:cNvPr>
          <p:cNvSpPr txBox="1"/>
          <p:nvPr/>
        </p:nvSpPr>
        <p:spPr>
          <a:xfrm>
            <a:off x="7208886" y="1144988"/>
            <a:ext cx="2385886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Staging area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5C352C-2356-4D46-B94F-D28F6AFC5F01}"/>
              </a:ext>
            </a:extLst>
          </p:cNvPr>
          <p:cNvSpPr txBox="1"/>
          <p:nvPr/>
        </p:nvSpPr>
        <p:spPr>
          <a:xfrm>
            <a:off x="2160260" y="3678095"/>
            <a:ext cx="454161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You selectively stage just those changes you want to be part of your next commit, which adds </a:t>
            </a:r>
            <a:r>
              <a:rPr lang="en-US" sz="1800" b="1" i="0" dirty="0">
                <a:solidFill>
                  <a:schemeClr val="bg1"/>
                </a:solidFill>
                <a:effectLst/>
                <a:latin typeface="Courier"/>
              </a:rPr>
              <a:t>only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those changes to the staging area.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B66AF5-1219-A004-64E0-08F2B0E9BB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17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16A42C2-159E-D335-8FCA-01B277FF74F4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17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>
            <a:off x="9688600" y="1733533"/>
            <a:ext cx="2150400" cy="40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27"/>
          <p:cNvSpPr txBox="1"/>
          <p:nvPr/>
        </p:nvSpPr>
        <p:spPr>
          <a:xfrm>
            <a:off x="9587615" y="1178717"/>
            <a:ext cx="2245136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Git directory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56963"/>
            <a:ext cx="7535932" cy="5128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7"/>
          <p:cNvGrpSpPr/>
          <p:nvPr/>
        </p:nvGrpSpPr>
        <p:grpSpPr>
          <a:xfrm>
            <a:off x="806259" y="2805777"/>
            <a:ext cx="1042373" cy="1007863"/>
            <a:chOff x="358925" y="1809575"/>
            <a:chExt cx="1863600" cy="1801900"/>
          </a:xfrm>
        </p:grpSpPr>
        <p:pic>
          <p:nvPicPr>
            <p:cNvPr id="231" name="Google Shape;23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  <a:effectLst>
              <a:outerShdw blurRad="85725" dist="19050" algn="bl" rotWithShape="0">
                <a:srgbClr val="1F9759"/>
              </a:outerShdw>
            </a:effectLst>
          </p:spPr>
        </p:pic>
        <p:sp>
          <p:nvSpPr>
            <p:cNvPr id="232" name="Google Shape;232;p27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067">
                  <a:solidFill>
                    <a:srgbClr val="00FF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1067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01" y="5131569"/>
            <a:ext cx="934767" cy="934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7326633" y="1733533"/>
            <a:ext cx="2150400" cy="401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36" name="Google Shape;236;p27"/>
          <p:cNvGrpSpPr/>
          <p:nvPr/>
        </p:nvGrpSpPr>
        <p:grpSpPr>
          <a:xfrm>
            <a:off x="7880643" y="1978643"/>
            <a:ext cx="1042373" cy="1007863"/>
            <a:chOff x="358925" y="1809575"/>
            <a:chExt cx="1863600" cy="1801900"/>
          </a:xfrm>
        </p:grpSpPr>
        <p:pic>
          <p:nvPicPr>
            <p:cNvPr id="237" name="Google Shape;23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  <a:effectLst>
              <a:outerShdw blurRad="85725" dist="19050" algn="bl" rotWithShape="0">
                <a:srgbClr val="1F9759"/>
              </a:outerShdw>
            </a:effectLst>
          </p:spPr>
        </p:pic>
        <p:sp>
          <p:nvSpPr>
            <p:cNvPr id="238" name="Google Shape;238;p27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1067"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1067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9" name="Google Shape;239;p27"/>
          <p:cNvSpPr/>
          <p:nvPr/>
        </p:nvSpPr>
        <p:spPr>
          <a:xfrm>
            <a:off x="10628900" y="5180417"/>
            <a:ext cx="351600" cy="351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" name="Google Shape;240;p27"/>
          <p:cNvSpPr/>
          <p:nvPr/>
        </p:nvSpPr>
        <p:spPr>
          <a:xfrm rot="3173671">
            <a:off x="8380679" y="3604920"/>
            <a:ext cx="2821224" cy="919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git commit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41" name="Google Shape;241;p27"/>
          <p:cNvSpPr/>
          <p:nvPr/>
        </p:nvSpPr>
        <p:spPr>
          <a:xfrm rot="-290605">
            <a:off x="1986854" y="2590194"/>
            <a:ext cx="5893444" cy="8422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</a:rPr>
              <a:t>git add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" name="Google Shape;183;p23">
            <a:extLst>
              <a:ext uri="{FF2B5EF4-FFF2-40B4-BE49-F238E27FC236}">
                <a16:creationId xmlns:a16="http://schemas.microsoft.com/office/drawing/2014/main" id="{00642DC3-A24D-4205-9296-16F04274F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700" y="593367"/>
            <a:ext cx="1114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Git workflow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Google Shape;255;p28">
            <a:extLst>
              <a:ext uri="{FF2B5EF4-FFF2-40B4-BE49-F238E27FC236}">
                <a16:creationId xmlns:a16="http://schemas.microsoft.com/office/drawing/2014/main" id="{3D726025-EBCC-4D27-ADC9-EB3637B1AEAE}"/>
              </a:ext>
            </a:extLst>
          </p:cNvPr>
          <p:cNvSpPr txBox="1"/>
          <p:nvPr/>
        </p:nvSpPr>
        <p:spPr>
          <a:xfrm>
            <a:off x="7204811" y="1142731"/>
            <a:ext cx="2385886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Staging area</a:t>
            </a:r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8086E-366C-48A4-8CC0-7CF4B739F38D}"/>
              </a:ext>
            </a:extLst>
          </p:cNvPr>
          <p:cNvSpPr txBox="1"/>
          <p:nvPr/>
        </p:nvSpPr>
        <p:spPr>
          <a:xfrm>
            <a:off x="2653888" y="3778185"/>
            <a:ext cx="6204857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4E443C"/>
                </a:solidFill>
                <a:effectLst/>
                <a:latin typeface="Arial" panose="020B0604020202020204" pitchFamily="34" charset="0"/>
              </a:rPr>
              <a:t>3. You do a commit, which takes the files as they are in the staging area and stores that snapshot permanently to your Git directory.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1ECA2-A33E-4C55-8B0A-3B1565D321D0}"/>
              </a:ext>
            </a:extLst>
          </p:cNvPr>
          <p:cNvSpPr txBox="1"/>
          <p:nvPr/>
        </p:nvSpPr>
        <p:spPr>
          <a:xfrm>
            <a:off x="1448402" y="5308513"/>
            <a:ext cx="777004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a particular version of a file is in the Git directory, it’s considered 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committed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If it has been modified and was added to the staging area, it is 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staged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And if it was changed since it was checked out but has not been staged, it is </a:t>
            </a:r>
            <a:r>
              <a:rPr lang="en-US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HK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2944-508D-6DF0-2CA3-E77FD54FF9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18</a:t>
            </a:fld>
            <a:endParaRPr lang="en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C5AA4A4-EC61-FD7F-A9A9-428378560D74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18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Basic Git workflow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93C96-8339-4E70-A2F9-EB525F61E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10" y="1258588"/>
            <a:ext cx="8869344" cy="4843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4AD76-D8EB-458F-8804-1A5507270A59}"/>
              </a:ext>
            </a:extLst>
          </p:cNvPr>
          <p:cNvSpPr txBox="1"/>
          <p:nvPr/>
        </p:nvSpPr>
        <p:spPr>
          <a:xfrm>
            <a:off x="3387012" y="5905885"/>
            <a:ext cx="675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6B9F2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https://git-scm.com/book/en/v2/Getting-Started-What-is-Git%3F</a:t>
            </a:r>
            <a:endParaRPr lang="en-HK" dirty="0">
              <a:solidFill>
                <a:srgbClr val="6B9F25"/>
              </a:solidFill>
            </a:endParaRPr>
          </a:p>
          <a:p>
            <a:endParaRPr lang="en-HK" dirty="0">
              <a:solidFill>
                <a:srgbClr val="6B9F25"/>
              </a:solidFill>
            </a:endParaRPr>
          </a:p>
        </p:txBody>
      </p:sp>
      <p:sp>
        <p:nvSpPr>
          <p:cNvPr id="12" name="Arrow: U-Turn 11">
            <a:extLst>
              <a:ext uri="{FF2B5EF4-FFF2-40B4-BE49-F238E27FC236}">
                <a16:creationId xmlns:a16="http://schemas.microsoft.com/office/drawing/2014/main" id="{4A1FFD5A-D544-70B8-5623-9E4140D007DE}"/>
              </a:ext>
            </a:extLst>
          </p:cNvPr>
          <p:cNvSpPr/>
          <p:nvPr/>
        </p:nvSpPr>
        <p:spPr>
          <a:xfrm rot="16200000">
            <a:off x="2000038" y="3060106"/>
            <a:ext cx="689548" cy="985125"/>
          </a:xfrm>
          <a:prstGeom prst="uturnArrow">
            <a:avLst>
              <a:gd name="adj1" fmla="val 18517"/>
              <a:gd name="adj2" fmla="val 17391"/>
              <a:gd name="adj3" fmla="val 27904"/>
              <a:gd name="adj4" fmla="val 40206"/>
              <a:gd name="adj5" fmla="val 94403"/>
            </a:avLst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1FB04-4934-2B4C-F332-235743868BF9}"/>
              </a:ext>
            </a:extLst>
          </p:cNvPr>
          <p:cNvSpPr txBox="1"/>
          <p:nvPr/>
        </p:nvSpPr>
        <p:spPr>
          <a:xfrm>
            <a:off x="1984905" y="3321835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>
                <a:solidFill>
                  <a:schemeClr val="bg1"/>
                </a:solidFill>
              </a:rPr>
              <a:t>modified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A9D4D-8A20-A269-BA67-63122333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19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6D2B25C-37E6-BEC5-3390-5175E09CAB20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19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480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F6A8E-C8E8-2609-13A7-06C0E3DFEEC3}"/>
              </a:ext>
            </a:extLst>
          </p:cNvPr>
          <p:cNvSpPr txBox="1">
            <a:spLocks/>
          </p:cNvSpPr>
          <p:nvPr/>
        </p:nvSpPr>
        <p:spPr>
          <a:xfrm>
            <a:off x="384748" y="161657"/>
            <a:ext cx="10972800" cy="767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701AC-CCC3-026B-5CAC-C39E4E3EA836}"/>
              </a:ext>
            </a:extLst>
          </p:cNvPr>
          <p:cNvSpPr txBox="1">
            <a:spLocks/>
          </p:cNvSpPr>
          <p:nvPr/>
        </p:nvSpPr>
        <p:spPr>
          <a:xfrm>
            <a:off x="153494" y="1137847"/>
            <a:ext cx="10972800" cy="5006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Version Control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Git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and GitHub Desktop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Installations and Account Registration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Exercises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 and extensions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2F6420-F388-8B89-4444-46455B35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324" y="6331218"/>
            <a:ext cx="352425" cy="365125"/>
          </a:xfrm>
        </p:spPr>
        <p:txBody>
          <a:bodyPr/>
          <a:lstStyle/>
          <a:p>
            <a:fld id="{DD2FE00E-D362-429C-8A63-A47EC5161A8B}" type="slidenum">
              <a:rPr lang="en-US" altLang="en-US" sz="2000" smtClean="0"/>
              <a:pPr/>
              <a:t>2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66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>
            <a:spLocks noGrp="1"/>
          </p:cNvSpPr>
          <p:nvPr>
            <p:ph type="title"/>
          </p:nvPr>
        </p:nvSpPr>
        <p:spPr>
          <a:xfrm>
            <a:off x="3377125" y="51707"/>
            <a:ext cx="585940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Git ?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" dirty="0"/>
              <a:t>?</a:t>
            </a:r>
            <a:endParaRPr dirty="0"/>
          </a:p>
        </p:txBody>
      </p:sp>
      <p:sp>
        <p:nvSpPr>
          <p:cNvPr id="384" name="Google Shape;384;p34"/>
          <p:cNvSpPr/>
          <p:nvPr/>
        </p:nvSpPr>
        <p:spPr>
          <a:xfrm>
            <a:off x="1083568" y="1402500"/>
            <a:ext cx="4044264" cy="27048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" name="Google Shape;385;p34"/>
          <p:cNvSpPr/>
          <p:nvPr/>
        </p:nvSpPr>
        <p:spPr>
          <a:xfrm>
            <a:off x="6324573" y="1402500"/>
            <a:ext cx="5004400" cy="441368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34"/>
          <p:cNvSpPr txBox="1"/>
          <p:nvPr/>
        </p:nvSpPr>
        <p:spPr>
          <a:xfrm>
            <a:off x="1637610" y="1283563"/>
            <a:ext cx="2459043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Line</a:t>
            </a:r>
            <a:endParaRPr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6822433" y="1402500"/>
            <a:ext cx="3605151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</a:p>
          <a:p>
            <a:pPr algn="ctr"/>
            <a:endParaRPr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8" name="Google Shape;3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67" y="1558363"/>
            <a:ext cx="4498511" cy="284874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/>
        </p:nvSpPr>
        <p:spPr>
          <a:xfrm>
            <a:off x="1265381" y="3496277"/>
            <a:ext cx="2111744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 u="sng" dirty="0">
                <a:solidFill>
                  <a:srgbClr val="6B9F2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sz="2400" dirty="0">
              <a:solidFill>
                <a:srgbClr val="6B9F25"/>
              </a:solidFill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6428784" y="5152707"/>
            <a:ext cx="3998800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467" u="sng" dirty="0">
                <a:solidFill>
                  <a:srgbClr val="6B9F2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https://git-scm.com/downloads/guis</a:t>
            </a:r>
            <a:endParaRPr sz="2400" dirty="0">
              <a:solidFill>
                <a:srgbClr val="6B9F25"/>
              </a:solidFill>
            </a:endParaRPr>
          </a:p>
        </p:txBody>
      </p:sp>
      <p:sp>
        <p:nvSpPr>
          <p:cNvPr id="2" name="Google Shape;384;p34">
            <a:extLst>
              <a:ext uri="{FF2B5EF4-FFF2-40B4-BE49-F238E27FC236}">
                <a16:creationId xmlns:a16="http://schemas.microsoft.com/office/drawing/2014/main" id="{98CB34E7-595E-0487-43AD-7AEE22960BAB}"/>
              </a:ext>
            </a:extLst>
          </p:cNvPr>
          <p:cNvSpPr/>
          <p:nvPr/>
        </p:nvSpPr>
        <p:spPr>
          <a:xfrm>
            <a:off x="1083568" y="4226408"/>
            <a:ext cx="4044263" cy="18525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387;p34">
            <a:extLst>
              <a:ext uri="{FF2B5EF4-FFF2-40B4-BE49-F238E27FC236}">
                <a16:creationId xmlns:a16="http://schemas.microsoft.com/office/drawing/2014/main" id="{CCD90A15-B33F-7EE4-C162-6C454B632416}"/>
              </a:ext>
            </a:extLst>
          </p:cNvPr>
          <p:cNvSpPr txBox="1"/>
          <p:nvPr/>
        </p:nvSpPr>
        <p:spPr>
          <a:xfrm>
            <a:off x="6822433" y="2086824"/>
            <a:ext cx="3998800" cy="2763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SourceTree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Extensions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HK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TortoiseGit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HK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Magit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557CC-07DF-1407-F0D6-1E12316A2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475" y="4337648"/>
            <a:ext cx="2818239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5CD3F-119C-8DBE-D5BD-448B76F51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2338" y="4675785"/>
            <a:ext cx="2524125" cy="895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C536-4AB3-C0FC-4D8D-A1D0315D3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9703E36-1E5E-7DFC-B627-79BDC2571636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20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F6A8E-C8E8-2609-13A7-06C0E3DFEEC3}"/>
              </a:ext>
            </a:extLst>
          </p:cNvPr>
          <p:cNvSpPr txBox="1">
            <a:spLocks/>
          </p:cNvSpPr>
          <p:nvPr/>
        </p:nvSpPr>
        <p:spPr>
          <a:xfrm>
            <a:off x="384748" y="161657"/>
            <a:ext cx="10972800" cy="767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701AC-CCC3-026B-5CAC-C39E4E3EA836}"/>
              </a:ext>
            </a:extLst>
          </p:cNvPr>
          <p:cNvSpPr txBox="1">
            <a:spLocks/>
          </p:cNvSpPr>
          <p:nvPr/>
        </p:nvSpPr>
        <p:spPr>
          <a:xfrm>
            <a:off x="124919" y="1109272"/>
            <a:ext cx="10972800" cy="5006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Version Control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Git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GitHub and GitHub Desktop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Installations and Account Registration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 Exercises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 and extensions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91F7CD6-1F05-2CCC-2954-279E5F68DE39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21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194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2" descr="GitHub 入門(一) — 如何建立Git專案- 趙子榮- Mediu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67" y="1324667"/>
            <a:ext cx="7420867" cy="27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2"/>
          <p:cNvSpPr txBox="1"/>
          <p:nvPr/>
        </p:nvSpPr>
        <p:spPr>
          <a:xfrm>
            <a:off x="3741000" y="4264619"/>
            <a:ext cx="4710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Git-based</a:t>
            </a:r>
            <a:endParaRPr b="1" dirty="0"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3B67C2-7A94-4367-ADC2-B6D68CE24C74}"/>
              </a:ext>
            </a:extLst>
          </p:cNvPr>
          <p:cNvSpPr/>
          <p:nvPr/>
        </p:nvSpPr>
        <p:spPr>
          <a:xfrm>
            <a:off x="4247183" y="3753401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The largest code hosting platform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for version control and collaboration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1F6A3-C972-5A39-6293-11D16F90EF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A37D5A6-62EA-9325-2A8E-946A79C69CD4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22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5;p17">
            <a:extLst>
              <a:ext uri="{FF2B5EF4-FFF2-40B4-BE49-F238E27FC236}">
                <a16:creationId xmlns:a16="http://schemas.microsoft.com/office/drawing/2014/main" id="{E6416055-C2F9-41E6-B38B-F68533535226}"/>
              </a:ext>
            </a:extLst>
          </p:cNvPr>
          <p:cNvGrpSpPr/>
          <p:nvPr/>
        </p:nvGrpSpPr>
        <p:grpSpPr>
          <a:xfrm>
            <a:off x="894825" y="2435769"/>
            <a:ext cx="2400255" cy="2320787"/>
            <a:chOff x="358925" y="1809575"/>
            <a:chExt cx="1863600" cy="1801900"/>
          </a:xfrm>
        </p:grpSpPr>
        <p:pic>
          <p:nvPicPr>
            <p:cNvPr id="5" name="Google Shape;86;p17">
              <a:extLst>
                <a:ext uri="{FF2B5EF4-FFF2-40B4-BE49-F238E27FC236}">
                  <a16:creationId xmlns:a16="http://schemas.microsoft.com/office/drawing/2014/main" id="{24863E7D-D6B0-490C-8205-33F9F988FE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7;p17">
              <a:extLst>
                <a:ext uri="{FF2B5EF4-FFF2-40B4-BE49-F238E27FC236}">
                  <a16:creationId xmlns:a16="http://schemas.microsoft.com/office/drawing/2014/main" id="{F0E3035B-5B70-46DB-85DE-28F21CC9CBE4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7" name="Google Shape;85;p17">
            <a:extLst>
              <a:ext uri="{FF2B5EF4-FFF2-40B4-BE49-F238E27FC236}">
                <a16:creationId xmlns:a16="http://schemas.microsoft.com/office/drawing/2014/main" id="{E3ADFCC4-7205-426F-839A-3B074E6E3BCE}"/>
              </a:ext>
            </a:extLst>
          </p:cNvPr>
          <p:cNvGrpSpPr/>
          <p:nvPr/>
        </p:nvGrpSpPr>
        <p:grpSpPr>
          <a:xfrm>
            <a:off x="2541136" y="1944314"/>
            <a:ext cx="2400255" cy="2320787"/>
            <a:chOff x="358925" y="1809575"/>
            <a:chExt cx="1863600" cy="1801900"/>
          </a:xfrm>
        </p:grpSpPr>
        <p:pic>
          <p:nvPicPr>
            <p:cNvPr id="8" name="Google Shape;86;p17">
              <a:extLst>
                <a:ext uri="{FF2B5EF4-FFF2-40B4-BE49-F238E27FC236}">
                  <a16:creationId xmlns:a16="http://schemas.microsoft.com/office/drawing/2014/main" id="{4F60D9FA-1654-4D2B-B9B9-166C9B62635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7;p17">
              <a:extLst>
                <a:ext uri="{FF2B5EF4-FFF2-40B4-BE49-F238E27FC236}">
                  <a16:creationId xmlns:a16="http://schemas.microsoft.com/office/drawing/2014/main" id="{9266F5FB-EC18-4800-9B78-6CC72A61CFEF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rogram_v2.py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0" name="Google Shape;85;p17">
            <a:extLst>
              <a:ext uri="{FF2B5EF4-FFF2-40B4-BE49-F238E27FC236}">
                <a16:creationId xmlns:a16="http://schemas.microsoft.com/office/drawing/2014/main" id="{7FFFB2C0-7F22-45F3-8D5C-71977ED3D8B9}"/>
              </a:ext>
            </a:extLst>
          </p:cNvPr>
          <p:cNvGrpSpPr/>
          <p:nvPr/>
        </p:nvGrpSpPr>
        <p:grpSpPr>
          <a:xfrm>
            <a:off x="2175180" y="4080013"/>
            <a:ext cx="2400255" cy="2320787"/>
            <a:chOff x="358925" y="1809575"/>
            <a:chExt cx="1863600" cy="1801900"/>
          </a:xfrm>
        </p:grpSpPr>
        <p:pic>
          <p:nvPicPr>
            <p:cNvPr id="11" name="Google Shape;86;p17">
              <a:extLst>
                <a:ext uri="{FF2B5EF4-FFF2-40B4-BE49-F238E27FC236}">
                  <a16:creationId xmlns:a16="http://schemas.microsoft.com/office/drawing/2014/main" id="{ECE0237C-42CE-4764-98B8-C5DC03994DC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87;p17">
              <a:extLst>
                <a:ext uri="{FF2B5EF4-FFF2-40B4-BE49-F238E27FC236}">
                  <a16:creationId xmlns:a16="http://schemas.microsoft.com/office/drawing/2014/main" id="{7FC3642C-1462-4C91-B750-E447A6ADB067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program_v6.py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3" name="Google Shape;85;p17">
            <a:extLst>
              <a:ext uri="{FF2B5EF4-FFF2-40B4-BE49-F238E27FC236}">
                <a16:creationId xmlns:a16="http://schemas.microsoft.com/office/drawing/2014/main" id="{F7297E45-E105-4837-8FC3-F0571EEF6352}"/>
              </a:ext>
            </a:extLst>
          </p:cNvPr>
          <p:cNvGrpSpPr/>
          <p:nvPr/>
        </p:nvGrpSpPr>
        <p:grpSpPr>
          <a:xfrm>
            <a:off x="4043525" y="4175811"/>
            <a:ext cx="2400255" cy="2320787"/>
            <a:chOff x="358925" y="1809575"/>
            <a:chExt cx="1863600" cy="1801900"/>
          </a:xfrm>
        </p:grpSpPr>
        <p:pic>
          <p:nvPicPr>
            <p:cNvPr id="14" name="Google Shape;86;p17">
              <a:extLst>
                <a:ext uri="{FF2B5EF4-FFF2-40B4-BE49-F238E27FC236}">
                  <a16:creationId xmlns:a16="http://schemas.microsoft.com/office/drawing/2014/main" id="{7F13184F-C1A4-439C-8BAD-2859A9ECDCF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87;p17">
              <a:extLst>
                <a:ext uri="{FF2B5EF4-FFF2-40B4-BE49-F238E27FC236}">
                  <a16:creationId xmlns:a16="http://schemas.microsoft.com/office/drawing/2014/main" id="{4DD40F6D-99EE-4626-BA52-6F7F0F69C51E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rogram_v5.py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6" name="Google Shape;85;p17">
            <a:extLst>
              <a:ext uri="{FF2B5EF4-FFF2-40B4-BE49-F238E27FC236}">
                <a16:creationId xmlns:a16="http://schemas.microsoft.com/office/drawing/2014/main" id="{85038D68-A75B-43AA-8D2A-1118C40C478F}"/>
              </a:ext>
            </a:extLst>
          </p:cNvPr>
          <p:cNvGrpSpPr/>
          <p:nvPr/>
        </p:nvGrpSpPr>
        <p:grpSpPr>
          <a:xfrm>
            <a:off x="5597405" y="3268503"/>
            <a:ext cx="2400255" cy="2320787"/>
            <a:chOff x="358925" y="1809575"/>
            <a:chExt cx="1863600" cy="1801900"/>
          </a:xfrm>
        </p:grpSpPr>
        <p:pic>
          <p:nvPicPr>
            <p:cNvPr id="17" name="Google Shape;86;p17">
              <a:extLst>
                <a:ext uri="{FF2B5EF4-FFF2-40B4-BE49-F238E27FC236}">
                  <a16:creationId xmlns:a16="http://schemas.microsoft.com/office/drawing/2014/main" id="{9C1D33C5-EDFB-457A-BC15-9B46112B8CB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87;p17">
              <a:extLst>
                <a:ext uri="{FF2B5EF4-FFF2-40B4-BE49-F238E27FC236}">
                  <a16:creationId xmlns:a16="http://schemas.microsoft.com/office/drawing/2014/main" id="{6875A4F1-D0EE-457B-BD6E-5A3FDE1CED83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program_v4.py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9" name="Google Shape;85;p17">
            <a:extLst>
              <a:ext uri="{FF2B5EF4-FFF2-40B4-BE49-F238E27FC236}">
                <a16:creationId xmlns:a16="http://schemas.microsoft.com/office/drawing/2014/main" id="{DEEA238C-4E1D-4803-A154-45300E983D33}"/>
              </a:ext>
            </a:extLst>
          </p:cNvPr>
          <p:cNvGrpSpPr/>
          <p:nvPr/>
        </p:nvGrpSpPr>
        <p:grpSpPr>
          <a:xfrm>
            <a:off x="4209479" y="2083967"/>
            <a:ext cx="2400255" cy="2320787"/>
            <a:chOff x="358925" y="1809575"/>
            <a:chExt cx="1863600" cy="1801900"/>
          </a:xfrm>
        </p:grpSpPr>
        <p:pic>
          <p:nvPicPr>
            <p:cNvPr id="20" name="Google Shape;86;p17">
              <a:extLst>
                <a:ext uri="{FF2B5EF4-FFF2-40B4-BE49-F238E27FC236}">
                  <a16:creationId xmlns:a16="http://schemas.microsoft.com/office/drawing/2014/main" id="{1EA0E777-FA94-4B51-B289-7A322CFD67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7;p17">
              <a:extLst>
                <a:ext uri="{FF2B5EF4-FFF2-40B4-BE49-F238E27FC236}">
                  <a16:creationId xmlns:a16="http://schemas.microsoft.com/office/drawing/2014/main" id="{8A99CDA0-EF45-436B-9F71-641DABB6EF36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rogram_v3.py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22" name="Google Shape;85;p17">
            <a:extLst>
              <a:ext uri="{FF2B5EF4-FFF2-40B4-BE49-F238E27FC236}">
                <a16:creationId xmlns:a16="http://schemas.microsoft.com/office/drawing/2014/main" id="{01796A81-6C88-4718-8900-EE4A9EBBD189}"/>
              </a:ext>
            </a:extLst>
          </p:cNvPr>
          <p:cNvGrpSpPr/>
          <p:nvPr/>
        </p:nvGrpSpPr>
        <p:grpSpPr>
          <a:xfrm>
            <a:off x="8869977" y="1674978"/>
            <a:ext cx="2400255" cy="2320787"/>
            <a:chOff x="358925" y="1809575"/>
            <a:chExt cx="1863600" cy="1801900"/>
          </a:xfrm>
        </p:grpSpPr>
        <p:pic>
          <p:nvPicPr>
            <p:cNvPr id="23" name="Google Shape;86;p17">
              <a:extLst>
                <a:ext uri="{FF2B5EF4-FFF2-40B4-BE49-F238E27FC236}">
                  <a16:creationId xmlns:a16="http://schemas.microsoft.com/office/drawing/2014/main" id="{B677A72D-3D7E-4D43-93CE-ABC35E8B53A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87;p17">
              <a:extLst>
                <a:ext uri="{FF2B5EF4-FFF2-40B4-BE49-F238E27FC236}">
                  <a16:creationId xmlns:a16="http://schemas.microsoft.com/office/drawing/2014/main" id="{0ED300D6-9A0E-4DD0-B2DC-061978ED5059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pic>
        <p:nvPicPr>
          <p:cNvPr id="27" name="Google Shape;444;p38">
            <a:extLst>
              <a:ext uri="{FF2B5EF4-FFF2-40B4-BE49-F238E27FC236}">
                <a16:creationId xmlns:a16="http://schemas.microsoft.com/office/drawing/2014/main" id="{E1DAEB31-717F-427D-B3DB-6729608B88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64" y="3811126"/>
            <a:ext cx="1778164" cy="177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8;p38">
            <a:extLst>
              <a:ext uri="{FF2B5EF4-FFF2-40B4-BE49-F238E27FC236}">
                <a16:creationId xmlns:a16="http://schemas.microsoft.com/office/drawing/2014/main" id="{6050C996-5010-401A-9739-E071BD32C5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46" y="711118"/>
            <a:ext cx="1778164" cy="1778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4BC3EA-1416-47E5-9A75-26A61CC831FA}"/>
              </a:ext>
            </a:extLst>
          </p:cNvPr>
          <p:cNvSpPr txBox="1"/>
          <p:nvPr/>
        </p:nvSpPr>
        <p:spPr>
          <a:xfrm>
            <a:off x="8743548" y="3668106"/>
            <a:ext cx="24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6D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Alice’s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88AD9-7C62-4424-86A1-1D989993D0CA}"/>
              </a:ext>
            </a:extLst>
          </p:cNvPr>
          <p:cNvSpPr txBox="1"/>
          <p:nvPr/>
        </p:nvSpPr>
        <p:spPr>
          <a:xfrm>
            <a:off x="2120904" y="1379719"/>
            <a:ext cx="24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AC8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Bob’s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5B7682-95D0-B8AC-FBBF-D9B0D460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23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172D8-F8BD-4627-9CB9-6D7C1D0DA00F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23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9960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/>
          <p:nvPr/>
        </p:nvSpPr>
        <p:spPr>
          <a:xfrm>
            <a:off x="1396714" y="3558398"/>
            <a:ext cx="182800" cy="12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15" name="Google Shape;515;p41"/>
          <p:cNvGrpSpPr/>
          <p:nvPr/>
        </p:nvGrpSpPr>
        <p:grpSpPr>
          <a:xfrm>
            <a:off x="8133372" y="2774528"/>
            <a:ext cx="3024169" cy="2058241"/>
            <a:chOff x="0" y="1017722"/>
            <a:chExt cx="5651949" cy="3846700"/>
          </a:xfrm>
        </p:grpSpPr>
        <p:pic>
          <p:nvPicPr>
            <p:cNvPr id="516" name="Google Shape;51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017722"/>
              <a:ext cx="5651949" cy="384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650" y="3848676"/>
              <a:ext cx="701075" cy="701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8" name="Google Shape;5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568" y="3929800"/>
            <a:ext cx="1240332" cy="12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 descr="GitHub 入門(一) — 如何建立Git專案- 趙子榮- Medium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3636" y="885601"/>
            <a:ext cx="3344727" cy="1240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41"/>
          <p:cNvGrpSpPr/>
          <p:nvPr/>
        </p:nvGrpSpPr>
        <p:grpSpPr>
          <a:xfrm>
            <a:off x="8549601" y="3333499"/>
            <a:ext cx="597595" cy="577809"/>
            <a:chOff x="358925" y="1809575"/>
            <a:chExt cx="1863600" cy="1801900"/>
          </a:xfrm>
        </p:grpSpPr>
        <p:pic>
          <p:nvPicPr>
            <p:cNvPr id="521" name="Google Shape;52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p41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program.py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3" name="Google Shape;523;p41"/>
          <p:cNvSpPr/>
          <p:nvPr/>
        </p:nvSpPr>
        <p:spPr>
          <a:xfrm>
            <a:off x="8754847" y="3539915"/>
            <a:ext cx="182800" cy="12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24" name="Google Shape;524;p41"/>
          <p:cNvGrpSpPr/>
          <p:nvPr/>
        </p:nvGrpSpPr>
        <p:grpSpPr>
          <a:xfrm>
            <a:off x="9147201" y="3333499"/>
            <a:ext cx="597595" cy="577809"/>
            <a:chOff x="358925" y="1809575"/>
            <a:chExt cx="1863600" cy="1801900"/>
          </a:xfrm>
        </p:grpSpPr>
        <p:pic>
          <p:nvPicPr>
            <p:cNvPr id="525" name="Google Shape;525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41"/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init.py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9" name="Google Shape;529;p41"/>
          <p:cNvSpPr txBox="1"/>
          <p:nvPr/>
        </p:nvSpPr>
        <p:spPr>
          <a:xfrm>
            <a:off x="6345369" y="2859367"/>
            <a:ext cx="1178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git push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4741435" y="2859367"/>
            <a:ext cx="101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git pull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3FFB20-40FE-4533-9DA0-219262085CA7}"/>
              </a:ext>
            </a:extLst>
          </p:cNvPr>
          <p:cNvGrpSpPr/>
          <p:nvPr/>
        </p:nvGrpSpPr>
        <p:grpSpPr>
          <a:xfrm>
            <a:off x="741805" y="2631926"/>
            <a:ext cx="3410806" cy="2395608"/>
            <a:chOff x="478567" y="3507961"/>
            <a:chExt cx="3410806" cy="2395608"/>
          </a:xfrm>
        </p:grpSpPr>
        <p:grpSp>
          <p:nvGrpSpPr>
            <p:cNvPr id="507" name="Google Shape;507;p41"/>
            <p:cNvGrpSpPr/>
            <p:nvPr/>
          </p:nvGrpSpPr>
          <p:grpSpPr>
            <a:xfrm>
              <a:off x="865204" y="3507961"/>
              <a:ext cx="3024169" cy="2058241"/>
              <a:chOff x="0" y="1017722"/>
              <a:chExt cx="5651949" cy="3846700"/>
            </a:xfrm>
          </p:grpSpPr>
          <p:pic>
            <p:nvPicPr>
              <p:cNvPr id="508" name="Google Shape;508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1017722"/>
                <a:ext cx="5651949" cy="384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650" y="3848676"/>
                <a:ext cx="701075" cy="701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0" name="Google Shape;510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8567" y="4884153"/>
              <a:ext cx="1019429" cy="1019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1" name="Google Shape;511;p41"/>
            <p:cNvGrpSpPr/>
            <p:nvPr/>
          </p:nvGrpSpPr>
          <p:grpSpPr>
            <a:xfrm>
              <a:off x="1191465" y="4085414"/>
              <a:ext cx="597595" cy="577809"/>
              <a:chOff x="358925" y="1809575"/>
              <a:chExt cx="1863600" cy="1801900"/>
            </a:xfrm>
          </p:grpSpPr>
          <p:pic>
            <p:nvPicPr>
              <p:cNvPr id="512" name="Google Shape;512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5200" y="1809575"/>
                <a:ext cx="1211050" cy="1211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3" name="Google Shape;513;p41"/>
              <p:cNvSpPr txBox="1"/>
              <p:nvPr/>
            </p:nvSpPr>
            <p:spPr>
              <a:xfrm>
                <a:off x="358925" y="3102675"/>
                <a:ext cx="18636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program.py</a:t>
                </a:r>
                <a:endParaRPr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31" name="Google Shape;531;p41"/>
            <p:cNvGrpSpPr/>
            <p:nvPr/>
          </p:nvGrpSpPr>
          <p:grpSpPr>
            <a:xfrm>
              <a:off x="1771499" y="4085414"/>
              <a:ext cx="597595" cy="577809"/>
              <a:chOff x="358925" y="1809575"/>
              <a:chExt cx="1863600" cy="1801900"/>
            </a:xfrm>
          </p:grpSpPr>
          <p:pic>
            <p:nvPicPr>
              <p:cNvPr id="532" name="Google Shape;532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5200" y="1809575"/>
                <a:ext cx="1211050" cy="1211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3" name="Google Shape;533;p41"/>
              <p:cNvSpPr txBox="1"/>
              <p:nvPr/>
            </p:nvSpPr>
            <p:spPr>
              <a:xfrm>
                <a:off x="358925" y="3102675"/>
                <a:ext cx="18636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80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init.py</a:t>
                </a:r>
                <a:endParaRPr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0" name="Google Shape;440;p38">
            <a:extLst>
              <a:ext uri="{FF2B5EF4-FFF2-40B4-BE49-F238E27FC236}">
                <a16:creationId xmlns:a16="http://schemas.microsoft.com/office/drawing/2014/main" id="{0A87A3A0-EAD8-4251-99A8-92AD1ED00CB9}"/>
              </a:ext>
            </a:extLst>
          </p:cNvPr>
          <p:cNvSpPr txBox="1">
            <a:spLocks/>
          </p:cNvSpPr>
          <p:nvPr/>
        </p:nvSpPr>
        <p:spPr>
          <a:xfrm>
            <a:off x="359036" y="122001"/>
            <a:ext cx="1114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Collaboration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F9E71D-FF98-4389-8BC9-B87C4701BE8C}"/>
              </a:ext>
            </a:extLst>
          </p:cNvPr>
          <p:cNvGrpSpPr/>
          <p:nvPr/>
        </p:nvGrpSpPr>
        <p:grpSpPr>
          <a:xfrm>
            <a:off x="6986676" y="1735622"/>
            <a:ext cx="882902" cy="2176754"/>
            <a:chOff x="6986674" y="2469055"/>
            <a:chExt cx="882902" cy="2176754"/>
          </a:xfrm>
        </p:grpSpPr>
        <p:sp>
          <p:nvSpPr>
            <p:cNvPr id="33" name="Google Shape;500;p40">
              <a:extLst>
                <a:ext uri="{FF2B5EF4-FFF2-40B4-BE49-F238E27FC236}">
                  <a16:creationId xmlns:a16="http://schemas.microsoft.com/office/drawing/2014/main" id="{6D533BE4-C869-45FC-973F-A700588B0C14}"/>
                </a:ext>
              </a:extLst>
            </p:cNvPr>
            <p:cNvSpPr/>
            <p:nvPr/>
          </p:nvSpPr>
          <p:spPr>
            <a:xfrm rot="-8100000">
              <a:off x="6328916" y="3126813"/>
              <a:ext cx="2176754" cy="86123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F1F622-4AA3-494C-B384-396AE5E95CA1}"/>
                </a:ext>
              </a:extLst>
            </p:cNvPr>
            <p:cNvSpPr txBox="1"/>
            <p:nvPr/>
          </p:nvSpPr>
          <p:spPr>
            <a:xfrm rot="2899397">
              <a:off x="6871643" y="3533768"/>
              <a:ext cx="1534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git push</a:t>
              </a:r>
              <a:endParaRPr lang="en-HK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503368-6DE7-40C5-A7D2-E5CDCFFAD612}"/>
              </a:ext>
            </a:extLst>
          </p:cNvPr>
          <p:cNvGrpSpPr/>
          <p:nvPr/>
        </p:nvGrpSpPr>
        <p:grpSpPr>
          <a:xfrm>
            <a:off x="3039504" y="2351137"/>
            <a:ext cx="2148186" cy="1052413"/>
            <a:chOff x="3483893" y="2998220"/>
            <a:chExt cx="1932914" cy="965166"/>
          </a:xfrm>
        </p:grpSpPr>
        <p:sp>
          <p:nvSpPr>
            <p:cNvPr id="528" name="Google Shape;528;p41"/>
            <p:cNvSpPr/>
            <p:nvPr/>
          </p:nvSpPr>
          <p:spPr>
            <a:xfrm rot="8100000">
              <a:off x="3483893" y="2998220"/>
              <a:ext cx="1932914" cy="965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8C9C04F-46AA-489D-BB43-DF677D16C253}"/>
                </a:ext>
              </a:extLst>
            </p:cNvPr>
            <p:cNvSpPr txBox="1"/>
            <p:nvPr/>
          </p:nvSpPr>
          <p:spPr>
            <a:xfrm rot="19003536">
              <a:off x="3987407" y="3065304"/>
              <a:ext cx="1360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git clone</a:t>
              </a:r>
              <a:endParaRPr lang="en-HK" sz="2400" dirty="0">
                <a:solidFill>
                  <a:schemeClr val="bg1"/>
                </a:solidFill>
              </a:endParaRPr>
            </a:p>
            <a:p>
              <a:endParaRPr lang="en-HK" sz="24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2F43CC6-34B1-E7C5-B83B-D3F9E8C1B55F}"/>
              </a:ext>
            </a:extLst>
          </p:cNvPr>
          <p:cNvSpPr txBox="1"/>
          <p:nvPr/>
        </p:nvSpPr>
        <p:spPr>
          <a:xfrm>
            <a:off x="8550591" y="6220093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hlinkClick r:id="rId9"/>
              </a:rPr>
              <a:t>https://github.com/</a:t>
            </a:r>
            <a:endParaRPr lang="en-H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237EC-CA3E-B235-AECE-2FC135AB719F}"/>
              </a:ext>
            </a:extLst>
          </p:cNvPr>
          <p:cNvSpPr txBox="1"/>
          <p:nvPr/>
        </p:nvSpPr>
        <p:spPr>
          <a:xfrm>
            <a:off x="2275469" y="4731234"/>
            <a:ext cx="7241894" cy="13234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 err="1">
                <a:solidFill>
                  <a:srgbClr val="6C1A42"/>
                </a:solidFill>
              </a:rPr>
              <a:t>Github</a:t>
            </a:r>
            <a:r>
              <a:rPr lang="en-HK" sz="2000" dirty="0">
                <a:solidFill>
                  <a:srgbClr val="6C1A42"/>
                </a:solidFill>
              </a:rPr>
              <a:t> keeps your repositories Online (free cloud storage)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>
                <a:solidFill>
                  <a:srgbClr val="6C1A42"/>
                </a:solidFill>
              </a:rPr>
              <a:t>Facilitates better collaboration and code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>
                <a:solidFill>
                  <a:srgbClr val="6C1A42"/>
                </a:solidFill>
              </a:rPr>
              <a:t>One of the best ways of software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>
                <a:solidFill>
                  <a:srgbClr val="6C1A42"/>
                </a:solidFill>
              </a:rPr>
              <a:t>Personal portfolio (all your codes in one place and safe)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2BEFA-2F32-8939-60B0-500A62924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360212-CBC4-68BA-FC1A-6DD45BAF6F68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24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896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4" descr="GitHub 入門(一) — 如何建立Git專案- 趙子榮- Mediu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633" y="674667"/>
            <a:ext cx="5722800" cy="2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400" y="867167"/>
            <a:ext cx="1737200" cy="17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4"/>
          <p:cNvSpPr txBox="1"/>
          <p:nvPr/>
        </p:nvSpPr>
        <p:spPr>
          <a:xfrm>
            <a:off x="2797600" y="1030267"/>
            <a:ext cx="1447200" cy="12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6400" b="1">
                <a:latin typeface="Open Sans"/>
                <a:ea typeface="Open Sans"/>
                <a:cs typeface="Open Sans"/>
                <a:sym typeface="Open Sans"/>
              </a:rPr>
              <a:t>git</a:t>
            </a:r>
            <a:endParaRPr sz="64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4567033" y="1226733"/>
            <a:ext cx="1373600" cy="1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>
                <a:solidFill>
                  <a:srgbClr val="6C1A42"/>
                </a:solidFill>
                <a:latin typeface="Comic Sans MS"/>
                <a:ea typeface="Comic Sans MS"/>
                <a:cs typeface="Comic Sans MS"/>
                <a:sym typeface="Comic Sans MS"/>
              </a:rPr>
              <a:t>vs</a:t>
            </a:r>
            <a:endParaRPr sz="4800" dirty="0">
              <a:solidFill>
                <a:srgbClr val="6C1A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6" name="Google Shape;556;p44" descr="Trimestriels : Dropbox boucle son exercice avec plus de 14 millions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1767" y="3976300"/>
            <a:ext cx="5080549" cy="13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 descr="Open Microsoft Word DOC and DOCX File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401" y="3872334"/>
            <a:ext cx="1594967" cy="159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4" descr="xlsx:Microsoft Office EXCEL 2007/201 -百科知識中文網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5367" y="3900481"/>
            <a:ext cx="1307867" cy="153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55;p44">
            <a:extLst>
              <a:ext uri="{FF2B5EF4-FFF2-40B4-BE49-F238E27FC236}">
                <a16:creationId xmlns:a16="http://schemas.microsoft.com/office/drawing/2014/main" id="{9A69C119-950B-45DB-9AC5-39518ECF75B2}"/>
              </a:ext>
            </a:extLst>
          </p:cNvPr>
          <p:cNvSpPr txBox="1"/>
          <p:nvPr/>
        </p:nvSpPr>
        <p:spPr>
          <a:xfrm>
            <a:off x="4567033" y="3976300"/>
            <a:ext cx="1373600" cy="1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dirty="0">
                <a:solidFill>
                  <a:srgbClr val="6C1A42"/>
                </a:solidFill>
                <a:latin typeface="Comic Sans MS"/>
                <a:ea typeface="Comic Sans MS"/>
                <a:cs typeface="Comic Sans MS"/>
                <a:sym typeface="Comic Sans MS"/>
              </a:rPr>
              <a:t>vs</a:t>
            </a:r>
            <a:endParaRPr sz="4800" dirty="0">
              <a:solidFill>
                <a:srgbClr val="6C1A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748E1-6F82-7893-5743-AC0EA4C4B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25</a:t>
            </a:fld>
            <a:endParaRPr lang="e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F8192-AFE7-A718-E29E-06443A4D6021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25</a:t>
            </a:fld>
            <a:endParaRPr lang="en-US" alt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  <a:endParaRPr lang="en-US" sz="4000" dirty="0"/>
          </a:p>
        </p:txBody>
      </p:sp>
      <p:pic>
        <p:nvPicPr>
          <p:cNvPr id="22" name="Picture 4" descr="Screenshot of GitHub Desktop running on Windows">
            <a:extLst>
              <a:ext uri="{FF2B5EF4-FFF2-40B4-BE49-F238E27FC236}">
                <a16:creationId xmlns:a16="http://schemas.microsoft.com/office/drawing/2014/main" id="{B4BA4C09-A81D-4D55-81FA-0B81309CC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70" y="1212947"/>
            <a:ext cx="7970048" cy="54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D12EC8C-41DB-4069-94A2-1103DBADAC74}"/>
              </a:ext>
            </a:extLst>
          </p:cNvPr>
          <p:cNvGrpSpPr/>
          <p:nvPr/>
        </p:nvGrpSpPr>
        <p:grpSpPr>
          <a:xfrm>
            <a:off x="3920489" y="3533048"/>
            <a:ext cx="7814341" cy="1357018"/>
            <a:chOff x="3453561" y="3745469"/>
            <a:chExt cx="7814341" cy="1357018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2B1E2295-D1C4-4490-91A1-F0137DB3D096}"/>
                </a:ext>
              </a:extLst>
            </p:cNvPr>
            <p:cNvSpPr txBox="1">
              <a:spLocks/>
            </p:cNvSpPr>
            <p:nvPr/>
          </p:nvSpPr>
          <p:spPr>
            <a:xfrm>
              <a:off x="3453561" y="3745469"/>
              <a:ext cx="7380925" cy="1357018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50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l"/>
              <a: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  <a:t>GitHub Desktop:</a:t>
              </a:r>
              <a:b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  <a:t>GUI tool to organize your repos locally</a:t>
              </a:r>
            </a:p>
            <a:p>
              <a:pPr algn="l"/>
              <a:r>
                <a:rPr lang="en-US" sz="2700" dirty="0">
                  <a:latin typeface="Arial" panose="020B0604020202020204" pitchFamily="34" charset="0"/>
                  <a:cs typeface="Arial" panose="020B0604020202020204" pitchFamily="34" charset="0"/>
                </a:rPr>
                <a:t>and to interact your local repos with GitHub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7AF972-6DB2-4549-9577-57CBD7791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5" b="93750" l="5469" r="90625">
                          <a14:foregroundMark x1="14844" y1="53906" x2="14844" y2="53906"/>
                          <a14:foregroundMark x1="53906" y1="21875" x2="53906" y2="21875"/>
                          <a14:foregroundMark x1="82031" y1="53906" x2="82031" y2="53906"/>
                          <a14:foregroundMark x1="50000" y1="56250" x2="50000" y2="56250"/>
                          <a14:foregroundMark x1="5469" y1="50000" x2="5469" y2="50000"/>
                          <a14:foregroundMark x1="91406" y1="46094" x2="91406" y2="46094"/>
                          <a14:foregroundMark x1="52344" y1="10156" x2="52344" y2="10156"/>
                          <a14:foregroundMark x1="57031" y1="93750" x2="57031" y2="93750"/>
                          <a14:backgroundMark x1="90625" y1="12500" x2="90625" y2="12500"/>
                          <a14:backgroundMark x1="10156" y1="8594" x2="10156" y2="8594"/>
                          <a14:backgroundMark x1="8594" y1="82031" x2="8594" y2="82031"/>
                          <a14:backgroundMark x1="86719" y1="85156" x2="86719" y2="851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8702" y="3745469"/>
              <a:ext cx="1219200" cy="12192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089E1-4365-32BC-9575-1182D41B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26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15DC324-AF34-7BB9-EB3C-98988CE68864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26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486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3F6A8E-C8E8-2609-13A7-06C0E3DFEEC3}"/>
              </a:ext>
            </a:extLst>
          </p:cNvPr>
          <p:cNvSpPr txBox="1">
            <a:spLocks/>
          </p:cNvSpPr>
          <p:nvPr/>
        </p:nvSpPr>
        <p:spPr>
          <a:xfrm>
            <a:off x="384748" y="161657"/>
            <a:ext cx="10972800" cy="767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8701AC-CCC3-026B-5CAC-C39E4E3EA836}"/>
              </a:ext>
            </a:extLst>
          </p:cNvPr>
          <p:cNvSpPr txBox="1">
            <a:spLocks/>
          </p:cNvSpPr>
          <p:nvPr/>
        </p:nvSpPr>
        <p:spPr>
          <a:xfrm>
            <a:off x="124919" y="1109272"/>
            <a:ext cx="10972800" cy="50067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Version Control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to Git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and GitHub Desktop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Installations and Account Registration 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7312" indent="-457200" algn="l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Client and extensions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50DBE92-D757-CCA4-133E-D8A06267E9EB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27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5145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7C-6586-43C6-92C3-85950F925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nstall </a:t>
            </a:r>
            <a:r>
              <a:rPr lang="en-US" altLang="zh-CN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Command </a:t>
            </a:r>
            <a:r>
              <a:rPr lang="en-US" altLang="zh-CN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 on Your </a:t>
            </a:r>
            <a:r>
              <a:rPr lang="en-US" altLang="zh-CN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endParaRPr lang="en-US" sz="4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E85EF-1883-4031-B570-97A559D22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786" y="2273750"/>
            <a:ext cx="3762700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sz="2100" b="1" dirty="0">
                <a:solidFill>
                  <a:schemeClr val="bg1"/>
                </a:solidFill>
              </a:rPr>
              <a:t>Windows:</a:t>
            </a:r>
          </a:p>
          <a:p>
            <a:pPr marL="152396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Download Git installer and install it:</a:t>
            </a:r>
          </a:p>
          <a:p>
            <a:pPr marL="152396" indent="0">
              <a:buNone/>
            </a:pPr>
            <a:r>
              <a:rPr lang="en-US" sz="2100" dirty="0">
                <a:solidFill>
                  <a:schemeClr val="bg1"/>
                </a:solidFill>
                <a:hlinkClick r:id="rId2"/>
              </a:rPr>
              <a:t>https://git-scm.com/downloads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3074FAD-0C03-46F9-BC9B-A4162375ACE4}"/>
              </a:ext>
            </a:extLst>
          </p:cNvPr>
          <p:cNvSpPr txBox="1">
            <a:spLocks/>
          </p:cNvSpPr>
          <p:nvPr/>
        </p:nvSpPr>
        <p:spPr>
          <a:xfrm>
            <a:off x="4103788" y="2273750"/>
            <a:ext cx="3762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spcBef>
                <a:spcPts val="2133"/>
              </a:spcBef>
              <a:spcAft>
                <a:spcPts val="2133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itchFamily="34" charset="0"/>
              <a:buNone/>
            </a:pPr>
            <a:r>
              <a:rPr lang="en-US" sz="2100" b="1" dirty="0">
                <a:solidFill>
                  <a:schemeClr val="bg1"/>
                </a:solidFill>
              </a:rPr>
              <a:t>Mac:</a:t>
            </a:r>
          </a:p>
          <a:p>
            <a:pPr marL="152396" indent="0">
              <a:buFont typeface="Arial" pitchFamily="34" charset="0"/>
              <a:buNone/>
            </a:pPr>
            <a:r>
              <a:rPr lang="en-US" sz="2100" dirty="0">
                <a:solidFill>
                  <a:schemeClr val="bg1"/>
                </a:solidFill>
              </a:rPr>
              <a:t>Install homebrew:</a:t>
            </a:r>
          </a:p>
          <a:p>
            <a:pPr marL="152396" indent="0">
              <a:buNone/>
            </a:pPr>
            <a:r>
              <a:rPr lang="en-US" sz="1500" dirty="0">
                <a:solidFill>
                  <a:srgbClr val="F14E32"/>
                </a:solidFill>
                <a:latin typeface="Courier"/>
              </a:rPr>
              <a:t>$ /bin/bash -c "$(curl -</a:t>
            </a:r>
            <a:r>
              <a:rPr lang="en-US" sz="1500" dirty="0" err="1">
                <a:solidFill>
                  <a:srgbClr val="F14E32"/>
                </a:solidFill>
                <a:latin typeface="Courier"/>
              </a:rPr>
              <a:t>fsSL</a:t>
            </a:r>
            <a:r>
              <a:rPr lang="en-US" sz="1500" dirty="0">
                <a:solidFill>
                  <a:srgbClr val="F14E32"/>
                </a:solidFill>
                <a:latin typeface="Courier"/>
              </a:rPr>
              <a:t> https://raw.githubusercontent.com/Homebrew/install/HEAD/install.sh)"</a:t>
            </a:r>
          </a:p>
          <a:p>
            <a:pPr marL="152396" indent="0">
              <a:buFont typeface="Arial" pitchFamily="34" charset="0"/>
              <a:buNone/>
            </a:pPr>
            <a:r>
              <a:rPr lang="en-US" sz="2100" dirty="0">
                <a:solidFill>
                  <a:schemeClr val="bg1"/>
                </a:solidFill>
              </a:rPr>
              <a:t>From homebrew:</a:t>
            </a:r>
          </a:p>
          <a:p>
            <a:pPr marL="152396" indent="0">
              <a:buNone/>
            </a:pPr>
            <a:r>
              <a:rPr lang="en-US" sz="1500" dirty="0">
                <a:solidFill>
                  <a:srgbClr val="F14E32"/>
                </a:solidFill>
                <a:latin typeface="Courier"/>
              </a:rPr>
              <a:t>$ brew install git</a:t>
            </a:r>
          </a:p>
          <a:p>
            <a:pPr marL="152396" indent="0">
              <a:buNone/>
            </a:pP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1E43EEF-35CB-4055-9B0F-6D3439FA760C}"/>
              </a:ext>
            </a:extLst>
          </p:cNvPr>
          <p:cNvSpPr txBox="1">
            <a:spLocks/>
          </p:cNvSpPr>
          <p:nvPr/>
        </p:nvSpPr>
        <p:spPr>
          <a:xfrm>
            <a:off x="7687285" y="2182869"/>
            <a:ext cx="3762700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spcBef>
                <a:spcPts val="2133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spcBef>
                <a:spcPts val="2133"/>
              </a:spcBef>
              <a:spcAft>
                <a:spcPts val="2133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396" indent="0">
              <a:buFont typeface="Arial" pitchFamily="34" charset="0"/>
              <a:buNone/>
            </a:pPr>
            <a:r>
              <a:rPr lang="en-US" sz="2100" b="1" dirty="0">
                <a:solidFill>
                  <a:schemeClr val="bg1"/>
                </a:solidFill>
              </a:rPr>
              <a:t>Linux:</a:t>
            </a:r>
          </a:p>
          <a:p>
            <a:pPr marL="152396" indent="0">
              <a:buFont typeface="Arial" pitchFamily="34" charset="0"/>
              <a:buNone/>
            </a:pPr>
            <a:r>
              <a:rPr lang="en-US" sz="2100" dirty="0">
                <a:solidFill>
                  <a:schemeClr val="bg1"/>
                </a:solidFill>
              </a:rPr>
              <a:t>Apt-get (Debian/Ubuntu):</a:t>
            </a:r>
          </a:p>
          <a:p>
            <a:pPr marL="152396" indent="0">
              <a:buNone/>
            </a:pPr>
            <a:r>
              <a:rPr lang="en-US" sz="1600" dirty="0">
                <a:solidFill>
                  <a:srgbClr val="F14E32"/>
                </a:solidFill>
                <a:latin typeface="Courier"/>
              </a:rPr>
              <a:t># </a:t>
            </a:r>
            <a:r>
              <a:rPr lang="en-US" sz="1600" dirty="0" err="1">
                <a:solidFill>
                  <a:srgbClr val="F14E32"/>
                </a:solidFill>
                <a:latin typeface="Courier"/>
              </a:rPr>
              <a:t>sudo</a:t>
            </a:r>
            <a:r>
              <a:rPr lang="en-US" sz="1600" dirty="0">
                <a:solidFill>
                  <a:srgbClr val="F14E32"/>
                </a:solidFill>
                <a:latin typeface="Courier"/>
              </a:rPr>
              <a:t> apt-get install git</a:t>
            </a:r>
          </a:p>
          <a:p>
            <a:pPr marL="152396" indent="0">
              <a:buNone/>
            </a:pPr>
            <a:endParaRPr lang="en-US" sz="1600" dirty="0">
              <a:solidFill>
                <a:srgbClr val="F14E32"/>
              </a:solidFill>
              <a:latin typeface="Courier"/>
            </a:endParaRPr>
          </a:p>
          <a:p>
            <a:pPr marL="152396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Other Linux distributions please refer to </a:t>
            </a:r>
            <a:r>
              <a:rPr lang="en-US" sz="2100" dirty="0">
                <a:solidFill>
                  <a:schemeClr val="bg1"/>
                </a:solidFill>
                <a:hlinkClick r:id="rId3"/>
              </a:rPr>
              <a:t>https://git-scm.com/download/linux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DE8DB-2B0D-4DCD-88AF-C3A26CB2FCAB}"/>
              </a:ext>
            </a:extLst>
          </p:cNvPr>
          <p:cNvSpPr txBox="1"/>
          <p:nvPr/>
        </p:nvSpPr>
        <p:spPr>
          <a:xfrm>
            <a:off x="849422" y="1531396"/>
            <a:ext cx="8588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use Git on the command line, you'll need to download, install, and configure Git on your computer:</a:t>
            </a:r>
            <a:endParaRPr lang="en-H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889D-CB2B-4B80-AC3F-49F9DA1ACACF}"/>
              </a:ext>
            </a:extLst>
          </p:cNvPr>
          <p:cNvSpPr txBox="1"/>
          <p:nvPr/>
        </p:nvSpPr>
        <p:spPr>
          <a:xfrm>
            <a:off x="1334277" y="5710335"/>
            <a:ext cx="8705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Installation guide:  </a:t>
            </a:r>
            <a:r>
              <a:rPr lang="en-HK" dirty="0">
                <a:solidFill>
                  <a:schemeClr val="bg1"/>
                </a:solidFill>
                <a:hlinkClick r:id="rId4"/>
              </a:rPr>
              <a:t>https://git-scm.com/book/en/v2/Getting-Started-Installing-Git</a:t>
            </a:r>
            <a:endParaRPr lang="en-HK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9D8460-D40A-BE1D-8502-B34D9C39B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E48DFC6-207E-2E7F-D4D3-78FDE8D2A8D5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28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15387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7C-6586-43C6-92C3-85950F9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82" y="0"/>
            <a:ext cx="109728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dirty="0"/>
              <a:t>GitHub Registration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2BC46-1CD6-4A8B-A315-D62FAF086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831720"/>
            <a:ext cx="9820590" cy="11430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Sign up for a free GitHub account:</a:t>
            </a:r>
            <a:br>
              <a:rPr lang="en-US" dirty="0"/>
            </a:br>
            <a:r>
              <a:rPr lang="en-HK" dirty="0">
                <a:hlinkClick r:id="rId2"/>
              </a:rPr>
              <a:t>https://github.com/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F0061-4404-4F31-9219-A046887C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57" y="264207"/>
            <a:ext cx="5119161" cy="2278026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F7FCB-DAFC-B0E3-D402-088BA95EE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836" b="16164"/>
          <a:stretch/>
        </p:blipFill>
        <p:spPr>
          <a:xfrm>
            <a:off x="134911" y="1837696"/>
            <a:ext cx="6077793" cy="4383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A7704-5E5D-213D-344F-3430B12770D0}"/>
              </a:ext>
            </a:extLst>
          </p:cNvPr>
          <p:cNvSpPr txBox="1"/>
          <p:nvPr/>
        </p:nvSpPr>
        <p:spPr>
          <a:xfrm>
            <a:off x="6462075" y="2908347"/>
            <a:ext cx="54099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b="1" dirty="0">
                <a:solidFill>
                  <a:schemeClr val="bg1"/>
                </a:solidFill>
              </a:rPr>
              <a:t>Steps: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Click “</a:t>
            </a:r>
            <a:r>
              <a:rPr lang="en-HK" sz="2400" b="1" dirty="0" err="1">
                <a:solidFill>
                  <a:schemeClr val="bg1"/>
                </a:solidFill>
              </a:rPr>
              <a:t>SignUp</a:t>
            </a:r>
            <a:r>
              <a:rPr lang="en-HK" sz="2400" dirty="0">
                <a:solidFill>
                  <a:schemeClr val="bg1"/>
                </a:solidFill>
              </a:rPr>
              <a:t>” and enter your details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Click </a:t>
            </a:r>
            <a:r>
              <a:rPr lang="en-HK" sz="2400" b="1" dirty="0">
                <a:solidFill>
                  <a:schemeClr val="bg1"/>
                </a:solidFill>
              </a:rPr>
              <a:t>Continue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Verify your account by solving a puzzle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Enter the code sent to your email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Done !!!</a:t>
            </a:r>
          </a:p>
          <a:p>
            <a:pPr marL="342900" indent="-342900"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Sign in with your details</a:t>
            </a:r>
          </a:p>
          <a:p>
            <a:pPr marL="342900" indent="-342900">
              <a:buAutoNum type="arabicPeriod"/>
            </a:pPr>
            <a:endParaRPr lang="en-HK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B4A8B-7918-B470-E727-C11E5F65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29</a:t>
            </a:fld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CDD397E-C367-68EF-12AE-03E549180F49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29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375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87722-C681-4D01-A567-DEFFD1103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Version Control </a:t>
            </a:r>
            <a:endParaRPr lang="en-HK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F7278-EBE3-E9E1-E6D8-71382D077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324" y="6331218"/>
            <a:ext cx="352425" cy="365125"/>
          </a:xfrm>
        </p:spPr>
        <p:txBody>
          <a:bodyPr/>
          <a:lstStyle/>
          <a:p>
            <a:fld id="{DD2FE00E-D362-429C-8A63-A47EC5161A8B}" type="slidenum">
              <a:rPr lang="en-US" altLang="en-US" sz="2000" smtClean="0"/>
              <a:pPr/>
              <a:t>3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77153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7C-6586-43C6-92C3-85950F9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17823" cy="493276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sz="2000" u="sng" dirty="0"/>
              <a:t>GitHub Registration</a:t>
            </a:r>
            <a:endParaRPr lang="en-US" sz="2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A2645-D930-5810-4BDF-82EA3ED7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" y="728662"/>
            <a:ext cx="6000750" cy="540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BD39A-8D14-420E-108C-FCFDC1F71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03" y="8001"/>
            <a:ext cx="5789053" cy="1862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E58FD-A22A-04C3-D8D9-03749981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1" y="1870018"/>
            <a:ext cx="3790950" cy="46577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D84D5-0B6F-6C3E-49BF-DBC50F77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30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19BC6B7-F40A-850B-E730-4B6BDEDBFEBC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30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8554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7C-6586-43C6-92C3-85950F9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105" y="0"/>
            <a:ext cx="5896131" cy="1143000"/>
          </a:xfrm>
        </p:spPr>
        <p:txBody>
          <a:bodyPr anchor="t">
            <a:normAutofit/>
          </a:bodyPr>
          <a:lstStyle/>
          <a:p>
            <a:pPr algn="l"/>
            <a:r>
              <a:rPr lang="en-US" altLang="zh-CN" dirty="0"/>
              <a:t>Your GitHub Account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BC3188-D16A-2A1E-CE64-6730D733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" y="820008"/>
            <a:ext cx="9781183" cy="57306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F1A01-90B4-7C94-D2B2-B87860BB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31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1024584-201B-DEA6-C83E-5C76A37C93E8}"/>
              </a:ext>
            </a:extLst>
          </p:cNvPr>
          <p:cNvSpPr txBox="1">
            <a:spLocks/>
          </p:cNvSpPr>
          <p:nvPr/>
        </p:nvSpPr>
        <p:spPr>
          <a:xfrm>
            <a:off x="295274" y="6492875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31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61054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7C-6586-43C6-92C3-85950F92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02" y="533656"/>
            <a:ext cx="11145200" cy="763600"/>
          </a:xfrm>
        </p:spPr>
        <p:txBody>
          <a:bodyPr/>
          <a:lstStyle/>
          <a:p>
            <a:pPr algn="l"/>
            <a:r>
              <a:rPr lang="en-US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4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nstall GitHub Desktop</a:t>
            </a:r>
            <a:endParaRPr lang="en-US" sz="4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E2BC46-1CD6-4A8B-A315-D62FAF08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927" y="1851799"/>
            <a:ext cx="5551714" cy="2986452"/>
          </a:xfrm>
        </p:spPr>
        <p:txBody>
          <a:bodyPr/>
          <a:lstStyle/>
          <a:p>
            <a:r>
              <a:rPr lang="en-US" sz="20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 Desktop is an application that enables you to interact with GitHub using a GUI instead of the command line or a web browser</a:t>
            </a:r>
            <a:br>
              <a:rPr lang="en-US" sz="2000" b="0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and install GitHub Desktop: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HK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https://desktop.github.com/</a:t>
            </a:r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396" indent="0">
              <a:buNone/>
            </a:pPr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396" indent="0">
              <a:buNone/>
            </a:pPr>
            <a:endParaRPr lang="en-HK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6057AD-7337-428D-9A69-E078A73AC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95" y="1552280"/>
            <a:ext cx="6195578" cy="39960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E37090-A319-6BB0-D233-1BDD8B8A2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A126E98-5236-9B1D-79AC-6A20835117C1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32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526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53331-400C-46F2-92F4-9C814EBE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46" y="1297789"/>
            <a:ext cx="7526692" cy="5298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Sign in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89A6B-DCFE-4815-BDF3-B7CAD26EEB75}"/>
              </a:ext>
            </a:extLst>
          </p:cNvPr>
          <p:cNvSpPr/>
          <p:nvPr/>
        </p:nvSpPr>
        <p:spPr>
          <a:xfrm>
            <a:off x="2351314" y="1231641"/>
            <a:ext cx="363894" cy="340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76877-4069-4041-863B-D5EA1BE2B52C}"/>
              </a:ext>
            </a:extLst>
          </p:cNvPr>
          <p:cNvSpPr/>
          <p:nvPr/>
        </p:nvSpPr>
        <p:spPr>
          <a:xfrm>
            <a:off x="7159690" y="3408784"/>
            <a:ext cx="845975" cy="38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A3046-113B-4F83-8EF9-F5FA8C3813ED}"/>
              </a:ext>
            </a:extLst>
          </p:cNvPr>
          <p:cNvSpPr txBox="1"/>
          <p:nvPr/>
        </p:nvSpPr>
        <p:spPr>
          <a:xfrm>
            <a:off x="4729065" y="1722332"/>
            <a:ext cx="532478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Sign in your GitHub account in GitHub Desktop: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File &gt; Options... &gt; Accounts &gt; Sign in</a:t>
            </a:r>
            <a:endParaRPr lang="en-HK" sz="20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3A01FB-5E28-434A-9CFE-D3052BFBCEF6}"/>
              </a:ext>
            </a:extLst>
          </p:cNvPr>
          <p:cNvCxnSpPr>
            <a:cxnSpLocks/>
          </p:cNvCxnSpPr>
          <p:nvPr/>
        </p:nvCxnSpPr>
        <p:spPr>
          <a:xfrm flipH="1" flipV="1">
            <a:off x="2593910" y="1600200"/>
            <a:ext cx="217593" cy="4452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A7453C-1C66-459D-8068-CDA7C846E338}"/>
              </a:ext>
            </a:extLst>
          </p:cNvPr>
          <p:cNvCxnSpPr>
            <a:cxnSpLocks/>
          </p:cNvCxnSpPr>
          <p:nvPr/>
        </p:nvCxnSpPr>
        <p:spPr>
          <a:xfrm>
            <a:off x="6522098" y="3209252"/>
            <a:ext cx="559837" cy="28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EE75F-89CA-7F2C-26BE-3526E6DD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33</a:t>
            </a:fld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F5CACB6-F4D2-1CF6-D488-B4E0B7730735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33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4243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44" y="38984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Create a new local repo</a:t>
            </a:r>
            <a:endParaRPr lang="en-US" sz="4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2EAFE-431C-CE3E-8878-85D6D4A67E29}"/>
              </a:ext>
            </a:extLst>
          </p:cNvPr>
          <p:cNvGrpSpPr/>
          <p:nvPr/>
        </p:nvGrpSpPr>
        <p:grpSpPr>
          <a:xfrm>
            <a:off x="477416" y="1238346"/>
            <a:ext cx="7620000" cy="5379558"/>
            <a:chOff x="477416" y="1238346"/>
            <a:chExt cx="7620000" cy="53795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2A4630A-C98D-CC46-9AAE-FB16E1DE1DF6}"/>
                </a:ext>
              </a:extLst>
            </p:cNvPr>
            <p:cNvGrpSpPr/>
            <p:nvPr/>
          </p:nvGrpSpPr>
          <p:grpSpPr>
            <a:xfrm>
              <a:off x="477416" y="1238346"/>
              <a:ext cx="7620000" cy="5379558"/>
              <a:chOff x="477416" y="1238346"/>
              <a:chExt cx="7620000" cy="537955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77FE6DC-5BBD-4215-9F34-146749536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7416" y="1238346"/>
                <a:ext cx="7620000" cy="537955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46DA47F-46E8-4050-B2D7-75BCED77DE71}"/>
                  </a:ext>
                </a:extLst>
              </p:cNvPr>
              <p:cNvSpPr/>
              <p:nvPr/>
            </p:nvSpPr>
            <p:spPr>
              <a:xfrm>
                <a:off x="2611016" y="3507698"/>
                <a:ext cx="3235147" cy="5096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B2C581-3CDF-47A4-A75A-F9C406EED317}"/>
                  </a:ext>
                </a:extLst>
              </p:cNvPr>
              <p:cNvSpPr/>
              <p:nvPr/>
            </p:nvSpPr>
            <p:spPr>
              <a:xfrm>
                <a:off x="3691813" y="5425266"/>
                <a:ext cx="1191206" cy="3887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4F3790-1246-F025-7D05-8CED6102D9CB}"/>
                </a:ext>
              </a:extLst>
            </p:cNvPr>
            <p:cNvSpPr/>
            <p:nvPr/>
          </p:nvSpPr>
          <p:spPr>
            <a:xfrm>
              <a:off x="908499" y="3589924"/>
              <a:ext cx="1617574" cy="5096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FA3046-113B-4F83-8EF9-F5FA8C3813ED}"/>
              </a:ext>
            </a:extLst>
          </p:cNvPr>
          <p:cNvSpPr txBox="1"/>
          <p:nvPr/>
        </p:nvSpPr>
        <p:spPr>
          <a:xfrm>
            <a:off x="6096000" y="1315707"/>
            <a:ext cx="5831632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Click “Create a New Repository on your hard drive…”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Fill in the Name and Description for your repository,  i.e. ”</a:t>
            </a:r>
            <a:r>
              <a:rPr lang="en-US" sz="2400" dirty="0" err="1">
                <a:solidFill>
                  <a:schemeClr val="bg1"/>
                </a:solidFill>
              </a:rPr>
              <a:t>my_first_repo</a:t>
            </a:r>
            <a:r>
              <a:rPr lang="en-US" sz="2400" dirty="0">
                <a:solidFill>
                  <a:schemeClr val="bg1"/>
                </a:solidFill>
              </a:rPr>
              <a:t>”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Choose a path where you want to store the repo locally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Check the box “Initialize this repository with a README”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Choose “Python” for Git ignore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Choose “None” for License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Click “Create repository”</a:t>
            </a:r>
          </a:p>
          <a:p>
            <a:pPr marL="342900" indent="-342900">
              <a:buAutoNum type="arabicPeriod"/>
            </a:pP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28C84-C91F-E6C9-53F0-4E31A99B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34</a:t>
            </a:fld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64CC77-3734-DDAB-135B-7E7684266AAF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34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2840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717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Your new local repo !!!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2950388" y="1987495"/>
            <a:ext cx="399469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“Current repository” should now be the repo you created just now</a:t>
            </a:r>
            <a:endParaRPr lang="en-HK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39175-C495-7A7E-4595-537E66C7C83C}"/>
              </a:ext>
            </a:extLst>
          </p:cNvPr>
          <p:cNvGrpSpPr/>
          <p:nvPr/>
        </p:nvGrpSpPr>
        <p:grpSpPr>
          <a:xfrm>
            <a:off x="1028884" y="854440"/>
            <a:ext cx="8255076" cy="5816383"/>
            <a:chOff x="1028884" y="854440"/>
            <a:chExt cx="8255076" cy="58163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F4631F-7DE1-4911-BB3A-EADDB600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8884" y="854440"/>
              <a:ext cx="8255076" cy="581638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6628F8-4F3D-450D-B0E9-31A5C092B0C7}"/>
                </a:ext>
              </a:extLst>
            </p:cNvPr>
            <p:cNvSpPr/>
            <p:nvPr/>
          </p:nvSpPr>
          <p:spPr>
            <a:xfrm>
              <a:off x="7725952" y="5243863"/>
              <a:ext cx="1051249" cy="3022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D74A91-1CE1-43AF-8511-389324AD4D74}"/>
                </a:ext>
              </a:extLst>
            </p:cNvPr>
            <p:cNvSpPr/>
            <p:nvPr/>
          </p:nvSpPr>
          <p:spPr>
            <a:xfrm>
              <a:off x="1028884" y="1135789"/>
              <a:ext cx="1204650" cy="3887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520079F-2427-4BE9-8272-DCA4D0308372}"/>
              </a:ext>
            </a:extLst>
          </p:cNvPr>
          <p:cNvSpPr txBox="1"/>
          <p:nvPr/>
        </p:nvSpPr>
        <p:spPr>
          <a:xfrm>
            <a:off x="6530711" y="5800252"/>
            <a:ext cx="275324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 “Show in Explorer”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DCB61-34F3-77BC-04B3-D39B7489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35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8F23FBD-4310-A13D-0046-BC729B34495A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35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0350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  <a:endParaRPr lang="en-US" sz="40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3632C7-8F95-4D47-A30F-9CB79459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0"/>
          <a:stretch/>
        </p:blipFill>
        <p:spPr>
          <a:xfrm>
            <a:off x="149901" y="2068111"/>
            <a:ext cx="9048692" cy="4126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5696263" y="662893"/>
            <a:ext cx="6345836" cy="132343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Your repo should be found in the path you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You should find some files inside your repo, i.e., “.git”, “.gitattributes”, ”.gitignore”, and “README.md”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Note: “.git” is a hidden folder by default</a:t>
            </a:r>
            <a:endParaRPr lang="en-HK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B1B23-EF36-582B-3424-D59A8E2A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36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EA03BED-504D-688B-E799-5BD114EF7BE2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36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0089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C8DA-782B-61BB-6C2C-9C89BBC2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268" y="200493"/>
            <a:ext cx="10972800" cy="1143000"/>
          </a:xfrm>
        </p:spPr>
        <p:txBody>
          <a:bodyPr>
            <a:normAutofit fontScale="90000"/>
          </a:bodyPr>
          <a:lstStyle/>
          <a:p>
            <a:pPr>
              <a:lnSpc>
                <a:spcPts val="4400"/>
              </a:lnSpc>
            </a:pPr>
            <a:r>
              <a:rPr lang="en-HK" dirty="0"/>
              <a:t>Creating a new local repository on an existing account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E4E3A-3870-CCB7-1F69-C8690A794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146" y="2954456"/>
            <a:ext cx="3839707" cy="34517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E4B96-21E2-FF59-5D08-1DCFA1CB279E}"/>
              </a:ext>
            </a:extLst>
          </p:cNvPr>
          <p:cNvSpPr txBox="1"/>
          <p:nvPr/>
        </p:nvSpPr>
        <p:spPr>
          <a:xfrm>
            <a:off x="202551" y="1343493"/>
            <a:ext cx="4579311" cy="20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HK" sz="2400" dirty="0">
                <a:solidFill>
                  <a:schemeClr val="bg1"/>
                </a:solidFill>
              </a:rPr>
              <a:t>To create a new repository on existing account with other repos:</a:t>
            </a:r>
          </a:p>
          <a:p>
            <a:pPr marL="539750" indent="-179388">
              <a:lnSpc>
                <a:spcPts val="3100"/>
              </a:lnSpc>
              <a:buAutoNum type="arabicPeriod"/>
            </a:pPr>
            <a:r>
              <a:rPr lang="en-HK" sz="2400" dirty="0">
                <a:solidFill>
                  <a:schemeClr val="bg1"/>
                </a:solidFill>
              </a:rPr>
              <a:t>Click </a:t>
            </a:r>
            <a:r>
              <a:rPr lang="en-HK" sz="2400" b="1" dirty="0">
                <a:solidFill>
                  <a:schemeClr val="bg1"/>
                </a:solidFill>
              </a:rPr>
              <a:t>File</a:t>
            </a:r>
            <a:r>
              <a:rPr lang="en-HK" sz="2400" dirty="0">
                <a:solidFill>
                  <a:schemeClr val="bg1"/>
                </a:solidFill>
              </a:rPr>
              <a:t> </a:t>
            </a:r>
            <a:r>
              <a:rPr lang="en-HK" sz="24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HK" sz="2400" b="1" dirty="0">
                <a:solidFill>
                  <a:schemeClr val="bg1"/>
                </a:solidFill>
                <a:sym typeface="Wingdings" panose="05000000000000000000" pitchFamily="2" charset="2"/>
              </a:rPr>
              <a:t>New repository</a:t>
            </a:r>
          </a:p>
          <a:p>
            <a:pPr marL="539750" indent="-179388">
              <a:lnSpc>
                <a:spcPts val="3100"/>
              </a:lnSpc>
              <a:buAutoNum type="arabicPeriod"/>
            </a:pPr>
            <a:r>
              <a:rPr lang="en-HK" sz="2400" dirty="0">
                <a:solidFill>
                  <a:schemeClr val="bg1"/>
                </a:solidFill>
                <a:sym typeface="Wingdings" panose="05000000000000000000" pitchFamily="2" charset="2"/>
              </a:rPr>
              <a:t>Fill in the details</a:t>
            </a:r>
          </a:p>
          <a:p>
            <a:pPr marL="539750" indent="-179388">
              <a:lnSpc>
                <a:spcPts val="3100"/>
              </a:lnSpc>
              <a:buAutoNum type="arabicPeriod"/>
            </a:pPr>
            <a:r>
              <a:rPr lang="en-HK" sz="2400" dirty="0">
                <a:solidFill>
                  <a:schemeClr val="bg1"/>
                </a:solidFill>
                <a:sym typeface="Wingdings" panose="05000000000000000000" pitchFamily="2" charset="2"/>
              </a:rPr>
              <a:t>Click  </a:t>
            </a:r>
            <a:r>
              <a:rPr lang="en-HK" sz="2400" b="1" dirty="0">
                <a:solidFill>
                  <a:schemeClr val="bg1"/>
                </a:solidFill>
                <a:sym typeface="Wingdings" panose="05000000000000000000" pitchFamily="2" charset="2"/>
              </a:rPr>
              <a:t>Create repository</a:t>
            </a:r>
            <a:endParaRPr lang="en-HK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DFC6E-B462-62F3-224A-4F9C395E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1343493"/>
            <a:ext cx="3933825" cy="4438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6C7F5-96EE-8EE2-9C7C-0C691DBA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37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FD7F982-3093-FDD6-8811-25291AC334F4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37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95824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A36BE0-ED9E-4362-86F1-F480E24F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2" y="884420"/>
            <a:ext cx="7560691" cy="5440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36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Create and edit new file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4950585" y="3038109"/>
            <a:ext cx="7076100" cy="1938992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Open your favorite text editor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Inside your repo, create a file and rename it as “hello_world.py”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Type ”print(‘hello world!’)” inside the file and save it</a:t>
            </a:r>
          </a:p>
          <a:p>
            <a:pPr marL="342900" indent="-342900">
              <a:buFont typeface="+mj-lt"/>
              <a:buAutoNum type="arabicPeriod"/>
            </a:pP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89D52-0AD2-567E-1B00-89ED1952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38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AC1A7FA-636D-E0D1-7B5F-023275ED986A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38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4229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00C3A-0F36-4021-B4D8-BE71A634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74" y="1124952"/>
            <a:ext cx="7904704" cy="556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66" y="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Modified and commit states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5071548" y="3052487"/>
            <a:ext cx="6510852" cy="15696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 will see your “hello_world.py” under the “Changes”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“hello_world.py” is now in </a:t>
            </a:r>
            <a:r>
              <a:rPr lang="en-US" sz="2400" b="1" dirty="0">
                <a:solidFill>
                  <a:schemeClr val="bg1"/>
                </a:solidFill>
              </a:rPr>
              <a:t>“modified” </a:t>
            </a:r>
            <a:r>
              <a:rPr lang="en-US" sz="2400" dirty="0">
                <a:solidFill>
                  <a:schemeClr val="bg1"/>
                </a:solidFill>
              </a:rPr>
              <a:t>states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(remember the three states)</a:t>
            </a: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DE875B-A3A0-4D79-B61F-4D139C60684D}"/>
              </a:ext>
            </a:extLst>
          </p:cNvPr>
          <p:cNvSpPr/>
          <p:nvPr/>
        </p:nvSpPr>
        <p:spPr>
          <a:xfrm>
            <a:off x="1906556" y="1814804"/>
            <a:ext cx="2553477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1B69D-F79F-42FA-631D-36B6C939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39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7E90599-4F25-6F95-1809-4079267EEC5B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39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163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</a:p>
        </p:txBody>
      </p:sp>
      <p:grpSp>
        <p:nvGrpSpPr>
          <p:cNvPr id="4" name="Google Shape;85;p17">
            <a:extLst>
              <a:ext uri="{FF2B5EF4-FFF2-40B4-BE49-F238E27FC236}">
                <a16:creationId xmlns:a16="http://schemas.microsoft.com/office/drawing/2014/main" id="{E6416055-C2F9-41E6-B38B-F68533535226}"/>
              </a:ext>
            </a:extLst>
          </p:cNvPr>
          <p:cNvGrpSpPr/>
          <p:nvPr/>
        </p:nvGrpSpPr>
        <p:grpSpPr>
          <a:xfrm>
            <a:off x="894825" y="2435769"/>
            <a:ext cx="2400255" cy="2320787"/>
            <a:chOff x="358925" y="1809575"/>
            <a:chExt cx="1863600" cy="1801900"/>
          </a:xfrm>
        </p:grpSpPr>
        <p:pic>
          <p:nvPicPr>
            <p:cNvPr id="5" name="Google Shape;86;p17">
              <a:extLst>
                <a:ext uri="{FF2B5EF4-FFF2-40B4-BE49-F238E27FC236}">
                  <a16:creationId xmlns:a16="http://schemas.microsoft.com/office/drawing/2014/main" id="{24863E7D-D6B0-490C-8205-33F9F988FE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7;p17">
              <a:extLst>
                <a:ext uri="{FF2B5EF4-FFF2-40B4-BE49-F238E27FC236}">
                  <a16:creationId xmlns:a16="http://schemas.microsoft.com/office/drawing/2014/main" id="{F0E3035B-5B70-46DB-85DE-28F21CC9CBE4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C3B4F4-76FA-4FB9-8F03-97BB565309FF}"/>
              </a:ext>
            </a:extLst>
          </p:cNvPr>
          <p:cNvSpPr txBox="1"/>
          <p:nvPr/>
        </p:nvSpPr>
        <p:spPr>
          <a:xfrm>
            <a:off x="4460033" y="2155371"/>
            <a:ext cx="6680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You have written a Python program called program.py</a:t>
            </a:r>
            <a:endParaRPr lang="en-HK" sz="32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37290-04E0-607F-8AF9-7DEDD671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</a:t>
            </a:fld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5718746-F100-796F-EADD-CA23958BA78B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5141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000C3A-0F36-4021-B4D8-BE71A634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74" y="1124952"/>
            <a:ext cx="7904704" cy="556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29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4563386" y="2866645"/>
            <a:ext cx="6634266" cy="3170099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Write a summary and description of the changes you made (optional)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Click “Commit to main”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default summary “Create hello_world.py” has been generated for you by GitHub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 the back, GitHub Desktop will run the commands </a:t>
            </a:r>
            <a:r>
              <a:rPr lang="en-US" sz="2000" b="1" dirty="0">
                <a:solidFill>
                  <a:schemeClr val="bg1"/>
                </a:solidFill>
              </a:rPr>
              <a:t>“git add” </a:t>
            </a:r>
            <a:r>
              <a:rPr lang="en-US" sz="2000" dirty="0">
                <a:solidFill>
                  <a:schemeClr val="bg1"/>
                </a:solidFill>
              </a:rPr>
              <a:t>and then </a:t>
            </a:r>
            <a:r>
              <a:rPr lang="en-US" sz="2000" b="1" dirty="0">
                <a:solidFill>
                  <a:schemeClr val="bg1"/>
                </a:solidFill>
              </a:rPr>
              <a:t>“git commit”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Your file will be </a:t>
            </a:r>
            <a:r>
              <a:rPr lang="en-US" sz="2000" b="1" dirty="0">
                <a:solidFill>
                  <a:schemeClr val="bg1"/>
                </a:solidFill>
              </a:rPr>
              <a:t>“staged” </a:t>
            </a:r>
            <a:r>
              <a:rPr lang="en-US" sz="2000" dirty="0">
                <a:solidFill>
                  <a:schemeClr val="bg1"/>
                </a:solidFill>
              </a:rPr>
              <a:t>and then be </a:t>
            </a:r>
            <a:r>
              <a:rPr lang="en-US" sz="2000" b="1" dirty="0">
                <a:solidFill>
                  <a:schemeClr val="bg1"/>
                </a:solidFill>
              </a:rPr>
              <a:t>“committed”</a:t>
            </a:r>
            <a:endParaRPr lang="en-HK" sz="2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CA33D-2D14-4F43-A7C0-C6F0160338F8}"/>
              </a:ext>
            </a:extLst>
          </p:cNvPr>
          <p:cNvSpPr/>
          <p:nvPr/>
        </p:nvSpPr>
        <p:spPr>
          <a:xfrm>
            <a:off x="1982874" y="5822302"/>
            <a:ext cx="2495820" cy="44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20136-7F74-7104-32AF-FBFB34D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40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7114263-0941-97EE-962D-6A275EF585FE}"/>
              </a:ext>
            </a:extLst>
          </p:cNvPr>
          <p:cNvSpPr txBox="1">
            <a:spLocks/>
          </p:cNvSpPr>
          <p:nvPr/>
        </p:nvSpPr>
        <p:spPr>
          <a:xfrm>
            <a:off x="314323" y="6331218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40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6656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3FC514-7094-42C9-8925-7A77D16D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3" y="1150313"/>
            <a:ext cx="7873122" cy="5573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47" y="7313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Publish repo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BAC44-C1F7-41FA-93B0-0DA8AF159CF7}"/>
              </a:ext>
            </a:extLst>
          </p:cNvPr>
          <p:cNvSpPr txBox="1"/>
          <p:nvPr/>
        </p:nvSpPr>
        <p:spPr>
          <a:xfrm>
            <a:off x="5477786" y="1821617"/>
            <a:ext cx="572756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DD4CB-DF1A-420C-9DCD-BB1D43F408F7}"/>
              </a:ext>
            </a:extLst>
          </p:cNvPr>
          <p:cNvSpPr/>
          <p:nvPr/>
        </p:nvSpPr>
        <p:spPr>
          <a:xfrm>
            <a:off x="6516644" y="3936831"/>
            <a:ext cx="1349828" cy="475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56DE-9404-4555-8CF9-E35B0115834F}"/>
              </a:ext>
            </a:extLst>
          </p:cNvPr>
          <p:cNvSpPr txBox="1"/>
          <p:nvPr/>
        </p:nvSpPr>
        <p:spPr>
          <a:xfrm>
            <a:off x="6706442" y="2293313"/>
            <a:ext cx="5185754" cy="83099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Click “Publish repository” to upload your repo to GitHub and save it online</a:t>
            </a: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58C84-7F1F-7578-AA93-6827459A7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41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995538-F4DE-2476-3958-57BD0D03E63A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41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3178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A4D6CF-2F67-4961-9482-4A1CC942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08" y="1223369"/>
            <a:ext cx="7918580" cy="5568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DD4CB-DF1A-420C-9DCD-BB1D43F408F7}"/>
              </a:ext>
            </a:extLst>
          </p:cNvPr>
          <p:cNvSpPr/>
          <p:nvPr/>
        </p:nvSpPr>
        <p:spPr>
          <a:xfrm>
            <a:off x="3632720" y="4413380"/>
            <a:ext cx="314129" cy="354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56DE-9404-4555-8CF9-E35B0115834F}"/>
              </a:ext>
            </a:extLst>
          </p:cNvPr>
          <p:cNvSpPr txBox="1"/>
          <p:nvPr/>
        </p:nvSpPr>
        <p:spPr>
          <a:xfrm>
            <a:off x="5559287" y="3387489"/>
            <a:ext cx="6277946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Check the box for “keep this code private” (optional)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Click “Publish repository”</a:t>
            </a:r>
            <a:endParaRPr lang="en-HK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EE147-9F35-41F4-9D00-F9860EED0947}"/>
              </a:ext>
            </a:extLst>
          </p:cNvPr>
          <p:cNvSpPr/>
          <p:nvPr/>
        </p:nvSpPr>
        <p:spPr>
          <a:xfrm>
            <a:off x="5256247" y="5028599"/>
            <a:ext cx="1349828" cy="475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468FE-9587-84B6-38AA-89B50CFB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42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156E4B5-A3EC-028A-56D1-3E2628664753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42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3541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8DA57C-70E4-433C-ADB3-FFD4C6DF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73" y="1298780"/>
            <a:ext cx="8820052" cy="5559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FC305-BF23-49F9-804F-085A0CD60A0E}"/>
              </a:ext>
            </a:extLst>
          </p:cNvPr>
          <p:cNvSpPr/>
          <p:nvPr/>
        </p:nvSpPr>
        <p:spPr>
          <a:xfrm>
            <a:off x="2643676" y="2027583"/>
            <a:ext cx="1303173" cy="41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58ACA-B0F3-40A4-86B8-4B90350D246D}"/>
              </a:ext>
            </a:extLst>
          </p:cNvPr>
          <p:cNvSpPr txBox="1"/>
          <p:nvPr/>
        </p:nvSpPr>
        <p:spPr>
          <a:xfrm>
            <a:off x="3304593" y="4078390"/>
            <a:ext cx="7483870" cy="83099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Alternatively, you can see your commit history under the “History” section inside GitHub Desktop</a:t>
            </a: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F279BE-312F-3DD9-D4EE-CE746FF8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43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074CEF1-A182-1695-78E6-FECFA9B37E40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43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2234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1" y="87158"/>
            <a:ext cx="11185514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Desktop: Push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7CE82-50F4-4400-A1B8-0A68FDDE5753}"/>
              </a:ext>
            </a:extLst>
          </p:cNvPr>
          <p:cNvSpPr txBox="1"/>
          <p:nvPr/>
        </p:nvSpPr>
        <p:spPr>
          <a:xfrm>
            <a:off x="6096000" y="195901"/>
            <a:ext cx="6096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chemeClr val="bg1"/>
                </a:solidFill>
              </a:rPr>
              <a:t>After each commit, you may click “Push origin” to sync with your GitHub repo online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D9A60A-512C-71AF-C52A-ABD3F970215C}"/>
              </a:ext>
            </a:extLst>
          </p:cNvPr>
          <p:cNvGrpSpPr/>
          <p:nvPr/>
        </p:nvGrpSpPr>
        <p:grpSpPr>
          <a:xfrm>
            <a:off x="1499018" y="1135640"/>
            <a:ext cx="8222128" cy="5644121"/>
            <a:chOff x="1499018" y="1135640"/>
            <a:chExt cx="8222128" cy="5644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F16189-4CAD-44B8-B0D4-238C1995F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9018" y="1135640"/>
              <a:ext cx="8222128" cy="564412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11ABFA-6F4B-41AB-8B0B-4AD5F44218A7}"/>
                </a:ext>
              </a:extLst>
            </p:cNvPr>
            <p:cNvSpPr/>
            <p:nvPr/>
          </p:nvSpPr>
          <p:spPr>
            <a:xfrm>
              <a:off x="8046159" y="4058563"/>
              <a:ext cx="1073021" cy="355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AFDFD-D1E2-1A84-041A-9661B09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44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3C83FA0-1A0E-A5A4-C335-8BDD6B95084F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44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8243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New repo push to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382430-79A3-43A6-9AB3-DFEEFE6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35947"/>
            <a:ext cx="8336342" cy="5494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1798F-9F05-431A-AE0E-89D14B19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32" y="5149065"/>
            <a:ext cx="7286625" cy="1581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29D17F-1E3C-405C-B088-204F47DF5E3C}"/>
              </a:ext>
            </a:extLst>
          </p:cNvPr>
          <p:cNvSpPr txBox="1"/>
          <p:nvPr/>
        </p:nvSpPr>
        <p:spPr>
          <a:xfrm>
            <a:off x="6841374" y="145911"/>
            <a:ext cx="493039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Inside GitHub Desktop, click “View on GitHub”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DA8C1-9393-471A-99B9-7A8DC48927C6}"/>
              </a:ext>
            </a:extLst>
          </p:cNvPr>
          <p:cNvSpPr txBox="1"/>
          <p:nvPr/>
        </p:nvSpPr>
        <p:spPr>
          <a:xfrm>
            <a:off x="6841374" y="637454"/>
            <a:ext cx="493039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2. It will open a browser and bring you to your GitHub page containing your repo</a:t>
            </a:r>
            <a:endParaRPr lang="en-HK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FC305-BF23-49F9-804F-085A0CD60A0E}"/>
              </a:ext>
            </a:extLst>
          </p:cNvPr>
          <p:cNvSpPr/>
          <p:nvPr/>
        </p:nvSpPr>
        <p:spPr>
          <a:xfrm>
            <a:off x="7906141" y="3352530"/>
            <a:ext cx="873965" cy="41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58ACA-B0F3-40A4-86B8-4B90350D246D}"/>
              </a:ext>
            </a:extLst>
          </p:cNvPr>
          <p:cNvSpPr txBox="1"/>
          <p:nvPr/>
        </p:nvSpPr>
        <p:spPr>
          <a:xfrm>
            <a:off x="6841373" y="1732616"/>
            <a:ext cx="493039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You may review your commit history by clicking “commits”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EBB0A-0E91-67FE-8E4B-2F263C47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45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665444-CE0C-624D-8808-D9193424BC94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45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4375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New repo push to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382430-79A3-43A6-9AB3-DFEEFE6A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92" y="1235947"/>
            <a:ext cx="8336342" cy="5494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51798F-9F05-431A-AE0E-89D14B19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32" y="5149065"/>
            <a:ext cx="7286625" cy="1581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29D17F-1E3C-405C-B088-204F47DF5E3C}"/>
              </a:ext>
            </a:extLst>
          </p:cNvPr>
          <p:cNvSpPr txBox="1"/>
          <p:nvPr/>
        </p:nvSpPr>
        <p:spPr>
          <a:xfrm>
            <a:off x="6841374" y="145911"/>
            <a:ext cx="493039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Inside GitHub Desktop, click “View on GitHub”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DDA8C1-9393-471A-99B9-7A8DC48927C6}"/>
              </a:ext>
            </a:extLst>
          </p:cNvPr>
          <p:cNvSpPr txBox="1"/>
          <p:nvPr/>
        </p:nvSpPr>
        <p:spPr>
          <a:xfrm>
            <a:off x="6841374" y="637454"/>
            <a:ext cx="4930391" cy="70788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2. It will open a browser and bring you to your GitHub page containing your repo</a:t>
            </a:r>
            <a:endParaRPr lang="en-HK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FC305-BF23-49F9-804F-085A0CD60A0E}"/>
              </a:ext>
            </a:extLst>
          </p:cNvPr>
          <p:cNvSpPr/>
          <p:nvPr/>
        </p:nvSpPr>
        <p:spPr>
          <a:xfrm>
            <a:off x="7906141" y="3352530"/>
            <a:ext cx="873965" cy="41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58ACA-B0F3-40A4-86B8-4B90350D246D}"/>
              </a:ext>
            </a:extLst>
          </p:cNvPr>
          <p:cNvSpPr txBox="1"/>
          <p:nvPr/>
        </p:nvSpPr>
        <p:spPr>
          <a:xfrm>
            <a:off x="6841373" y="1732616"/>
            <a:ext cx="4930391" cy="646331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You may review your commit history by clicking “commits”</a:t>
            </a:r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5D3BF-8107-1A24-33C5-2583FCAC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46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F1C23DE-AC5C-6F0C-C270-C83244775C73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46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8623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1" y="87158"/>
            <a:ext cx="11185514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Cloning and downloading a repo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D37B7-D45B-ED7B-9339-175D6C049F08}"/>
              </a:ext>
            </a:extLst>
          </p:cNvPr>
          <p:cNvSpPr txBox="1"/>
          <p:nvPr/>
        </p:nvSpPr>
        <p:spPr>
          <a:xfrm>
            <a:off x="-1" y="958577"/>
            <a:ext cx="73571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Cloning copies the entire repository as it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can also download the repo as a zip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Click to the </a:t>
            </a:r>
            <a:r>
              <a:rPr lang="en-US" b="1" dirty="0">
                <a:solidFill>
                  <a:schemeClr val="bg1"/>
                </a:solidFill>
              </a:rPr>
              <a:t>Code</a:t>
            </a:r>
            <a:r>
              <a:rPr lang="en-US" dirty="0">
                <a:solidFill>
                  <a:schemeClr val="bg1"/>
                </a:solidFill>
              </a:rPr>
              <a:t> section and </a:t>
            </a:r>
            <a:r>
              <a:rPr lang="en-US" b="1" dirty="0">
                <a:solidFill>
                  <a:schemeClr val="bg1"/>
                </a:solidFill>
              </a:rPr>
              <a:t>Download 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clone a repo, run this command  from a terminal/command line</a:t>
            </a:r>
          </a:p>
          <a:p>
            <a:r>
              <a:rPr lang="en-HK" dirty="0">
                <a:solidFill>
                  <a:schemeClr val="bg1"/>
                </a:solidFill>
              </a:rPr>
              <a:t>	&gt;&gt; git clone &lt;</a:t>
            </a:r>
            <a:r>
              <a:rPr lang="en-HK" dirty="0" err="1">
                <a:solidFill>
                  <a:schemeClr val="bg1"/>
                </a:solidFill>
              </a:rPr>
              <a:t>url</a:t>
            </a:r>
            <a:r>
              <a:rPr lang="en-HK" dirty="0">
                <a:solidFill>
                  <a:schemeClr val="bg1"/>
                </a:solidFill>
              </a:rPr>
              <a:t> of the repo&gt;		e.g.,</a:t>
            </a:r>
          </a:p>
          <a:p>
            <a:r>
              <a:rPr lang="en-HK" dirty="0">
                <a:solidFill>
                  <a:schemeClr val="bg1"/>
                </a:solidFill>
              </a:rPr>
              <a:t>	&gt;&gt; git clone https://github.com/iasanka/my_second_repo.git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6AE95B-5823-E7D4-0FB3-208D14314C95}"/>
              </a:ext>
            </a:extLst>
          </p:cNvPr>
          <p:cNvGrpSpPr/>
          <p:nvPr/>
        </p:nvGrpSpPr>
        <p:grpSpPr>
          <a:xfrm>
            <a:off x="7885651" y="1170723"/>
            <a:ext cx="3691418" cy="3413403"/>
            <a:chOff x="7885651" y="1170723"/>
            <a:chExt cx="3691418" cy="34134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C56355-07D9-36F0-BBD8-6FCF443A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651" y="1170723"/>
              <a:ext cx="3691418" cy="341340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D50302-3845-287E-DD17-8B54CB0FDDE4}"/>
                </a:ext>
              </a:extLst>
            </p:cNvPr>
            <p:cNvSpPr/>
            <p:nvPr/>
          </p:nvSpPr>
          <p:spPr>
            <a:xfrm>
              <a:off x="8503912" y="3949930"/>
              <a:ext cx="1042760" cy="2781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C0DC59-74AE-BD29-D985-047B3B65328D}"/>
                </a:ext>
              </a:extLst>
            </p:cNvPr>
            <p:cNvSpPr/>
            <p:nvPr/>
          </p:nvSpPr>
          <p:spPr>
            <a:xfrm>
              <a:off x="10703104" y="1468074"/>
              <a:ext cx="873965" cy="3187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E7DBED-3B48-4A76-4CA9-45B0406782DA}"/>
                </a:ext>
              </a:extLst>
            </p:cNvPr>
            <p:cNvSpPr/>
            <p:nvPr/>
          </p:nvSpPr>
          <p:spPr>
            <a:xfrm>
              <a:off x="8503912" y="2877425"/>
              <a:ext cx="2678613" cy="2781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1F736A-B4B4-D54A-A7E0-EA2483C41630}"/>
              </a:ext>
            </a:extLst>
          </p:cNvPr>
          <p:cNvGrpSpPr/>
          <p:nvPr/>
        </p:nvGrpSpPr>
        <p:grpSpPr>
          <a:xfrm>
            <a:off x="361785" y="2782263"/>
            <a:ext cx="5595894" cy="3385825"/>
            <a:chOff x="345007" y="2689984"/>
            <a:chExt cx="5595894" cy="33858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80B4F0-B367-7DA3-39FD-0F6134A9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07" y="2689984"/>
              <a:ext cx="5595894" cy="33858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979840-980E-6E4F-1BB5-7498217FF51C}"/>
                </a:ext>
              </a:extLst>
            </p:cNvPr>
            <p:cNvSpPr/>
            <p:nvPr/>
          </p:nvSpPr>
          <p:spPr>
            <a:xfrm>
              <a:off x="345007" y="2703093"/>
              <a:ext cx="5460175" cy="174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6EE1BA-7BF8-F7C0-78DE-9B97248E7186}"/>
                </a:ext>
              </a:extLst>
            </p:cNvPr>
            <p:cNvSpPr/>
            <p:nvPr/>
          </p:nvSpPr>
          <p:spPr>
            <a:xfrm>
              <a:off x="3003260" y="5242553"/>
              <a:ext cx="1258348" cy="174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8773D89-EE9F-0761-C7B2-B9CF6EFD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47</a:t>
            </a:fld>
            <a:endParaRPr lang="en-US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0CD5BD58-E9C0-A2C1-E209-D2B4AD2E7A84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47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463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" y="-33692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Creating a new repo and files on GitHub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FC305-BF23-49F9-804F-085A0CD60A0E}"/>
              </a:ext>
            </a:extLst>
          </p:cNvPr>
          <p:cNvSpPr/>
          <p:nvPr/>
        </p:nvSpPr>
        <p:spPr>
          <a:xfrm>
            <a:off x="2210498" y="5615455"/>
            <a:ext cx="897151" cy="24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A69DA1-7541-0BEC-6D3B-2F842E1E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3" y="997129"/>
            <a:ext cx="1920599" cy="1645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6E40E3-50AE-18BE-39E2-D24753FC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6" y="2642502"/>
            <a:ext cx="2238780" cy="20802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FD2F9E-F307-7D1D-6B9E-36F729C4F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50" y="838825"/>
            <a:ext cx="4890782" cy="56928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F3F048-F4C2-05C7-6A57-EB255EE72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6" y="4759809"/>
            <a:ext cx="2530254" cy="194082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25505EA-743A-A1E1-2DCE-A4F1982E2541}"/>
              </a:ext>
            </a:extLst>
          </p:cNvPr>
          <p:cNvSpPr/>
          <p:nvPr/>
        </p:nvSpPr>
        <p:spPr>
          <a:xfrm>
            <a:off x="338885" y="844571"/>
            <a:ext cx="313188" cy="478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HK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059269-EA90-693D-B84A-9B5BC0D84470}"/>
              </a:ext>
            </a:extLst>
          </p:cNvPr>
          <p:cNvSpPr/>
          <p:nvPr/>
        </p:nvSpPr>
        <p:spPr>
          <a:xfrm>
            <a:off x="2924962" y="927894"/>
            <a:ext cx="313188" cy="478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HK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890B66-1A1F-20A1-DAE3-7C7C162BAACD}"/>
              </a:ext>
            </a:extLst>
          </p:cNvPr>
          <p:cNvSpPr/>
          <p:nvPr/>
        </p:nvSpPr>
        <p:spPr>
          <a:xfrm>
            <a:off x="110992" y="4803115"/>
            <a:ext cx="313188" cy="478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H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63484C-94B1-B8BE-3E61-5FC89E9A1074}"/>
              </a:ext>
            </a:extLst>
          </p:cNvPr>
          <p:cNvSpPr txBox="1"/>
          <p:nvPr/>
        </p:nvSpPr>
        <p:spPr>
          <a:xfrm>
            <a:off x="7997981" y="671045"/>
            <a:ext cx="4096610" cy="2062103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Click New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Fill in the info and click</a:t>
            </a:r>
          </a:p>
          <a:p>
            <a:r>
              <a:rPr lang="en-US" sz="1600" dirty="0">
                <a:solidFill>
                  <a:srgbClr val="C00000"/>
                </a:solidFill>
              </a:rPr>
              <a:t>        and click Create repository</a:t>
            </a:r>
          </a:p>
          <a:p>
            <a:pPr marL="342900" indent="-342900">
              <a:buAutoNum type="arabicPeriod" startAt="3"/>
            </a:pPr>
            <a:r>
              <a:rPr lang="en-US" sz="1600" dirty="0">
                <a:solidFill>
                  <a:srgbClr val="C00000"/>
                </a:solidFill>
              </a:rPr>
              <a:t>Open your new repo</a:t>
            </a:r>
          </a:p>
          <a:p>
            <a:pPr marL="342900" indent="-342900">
              <a:buAutoNum type="arabicPeriod" startAt="3"/>
            </a:pPr>
            <a:r>
              <a:rPr lang="en-US" sz="1600" dirty="0">
                <a:solidFill>
                  <a:srgbClr val="C00000"/>
                </a:solidFill>
              </a:rPr>
              <a:t>Click Add file and create a new hello2.py</a:t>
            </a:r>
          </a:p>
          <a:p>
            <a:pPr marL="342900" indent="-342900">
              <a:buAutoNum type="arabicPeriod" startAt="3"/>
            </a:pPr>
            <a:r>
              <a:rPr lang="en-US" sz="1600" dirty="0">
                <a:solidFill>
                  <a:srgbClr val="C00000"/>
                </a:solidFill>
              </a:rPr>
              <a:t>Edit the file and commit changes. </a:t>
            </a:r>
          </a:p>
          <a:p>
            <a:pPr marL="342900" indent="-342900">
              <a:buAutoNum type="arabicPeriod" startAt="3"/>
            </a:pPr>
            <a:r>
              <a:rPr lang="en-US" sz="1600" dirty="0">
                <a:solidFill>
                  <a:srgbClr val="C00000"/>
                </a:solidFill>
              </a:rPr>
              <a:t>Write the description and commit changes to the main.</a:t>
            </a:r>
            <a:endParaRPr lang="en-HK" sz="1600" dirty="0">
              <a:solidFill>
                <a:srgbClr val="C0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DE78B0-1CB9-5226-0702-8D17E7DB5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493" y="2817617"/>
            <a:ext cx="2180926" cy="15053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0718FBF-09CD-30F1-A0CF-D642B7E63373}"/>
              </a:ext>
            </a:extLst>
          </p:cNvPr>
          <p:cNvSpPr/>
          <p:nvPr/>
        </p:nvSpPr>
        <p:spPr>
          <a:xfrm>
            <a:off x="8046117" y="4080225"/>
            <a:ext cx="313188" cy="478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HK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31CDBCE-CBEF-1A4C-DF2B-86C832148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2120" y="4322970"/>
            <a:ext cx="3487321" cy="2052106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32FD441F-0FAE-5593-C79C-83EBAB8D2675}"/>
              </a:ext>
            </a:extLst>
          </p:cNvPr>
          <p:cNvSpPr/>
          <p:nvPr/>
        </p:nvSpPr>
        <p:spPr>
          <a:xfrm>
            <a:off x="8087525" y="2959712"/>
            <a:ext cx="313188" cy="4781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HK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DB61AE1-0335-EBF9-D45D-021B3FD37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48</a:t>
            </a:fld>
            <a:endParaRPr lang="en-US"/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B756B1FD-3BFD-F210-91C4-8222EB770C86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48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8345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GitHub Using Git Client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125834" y="1242545"/>
            <a:ext cx="4169329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the Git client</a:t>
            </a:r>
          </a:p>
          <a:p>
            <a:pPr>
              <a:lnSpc>
                <a:spcPts val="2600"/>
              </a:lnSpc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altLang="en-US" dirty="0">
                <a:hlinkClick r:id="rId2"/>
              </a:rPr>
              <a:t>http://git-scm.com/downloads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 new repo in a desired location</a:t>
            </a:r>
          </a:p>
          <a:p>
            <a:pPr lvl="1" eaLnBrk="1" hangingPunct="1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&gt;&gt; cd   C:\Users\abdul\Music</a:t>
            </a:r>
          </a:p>
          <a:p>
            <a:pPr lvl="1" eaLnBrk="1" hangingPunct="1">
              <a:lnSpc>
                <a:spcPts val="2600"/>
              </a:lnSpc>
            </a:pPr>
            <a:r>
              <a:rPr lang="en-US" altLang="en-US" sz="1800" dirty="0">
                <a:solidFill>
                  <a:srgbClr val="0070C0"/>
                </a:solidFill>
              </a:rPr>
              <a:t>&gt;&gt; </a:t>
            </a:r>
            <a:r>
              <a:rPr lang="en-US" altLang="en-US" sz="1800" dirty="0" err="1">
                <a:solidFill>
                  <a:srgbClr val="0070C0"/>
                </a:solidFill>
              </a:rPr>
              <a:t>mkdir</a:t>
            </a:r>
            <a:r>
              <a:rPr lang="en-US" altLang="en-US" sz="1800" dirty="0">
                <a:solidFill>
                  <a:srgbClr val="0070C0"/>
                </a:solidFill>
              </a:rPr>
              <a:t>  </a:t>
            </a:r>
            <a:r>
              <a:rPr lang="en-US" altLang="en-US" dirty="0">
                <a:solidFill>
                  <a:srgbClr val="0070C0"/>
                </a:solidFill>
              </a:rPr>
              <a:t>my_project_1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Goto the repo</a:t>
            </a:r>
          </a:p>
          <a:p>
            <a:pPr>
              <a:lnSpc>
                <a:spcPts val="2600"/>
              </a:lnSpc>
            </a:pPr>
            <a:r>
              <a:rPr lang="en-US" altLang="en-US" sz="1800" b="1" dirty="0">
                <a:solidFill>
                  <a:schemeClr val="bg1"/>
                </a:solidFill>
              </a:rPr>
              <a:t>         </a:t>
            </a:r>
            <a:r>
              <a:rPr lang="en-US" altLang="en-US" sz="1800" dirty="0">
                <a:solidFill>
                  <a:srgbClr val="0070C0"/>
                </a:solidFill>
              </a:rPr>
              <a:t>&gt;&gt; cd  </a:t>
            </a:r>
            <a:r>
              <a:rPr lang="en-US" altLang="en-US" dirty="0">
                <a:solidFill>
                  <a:srgbClr val="0070C0"/>
                </a:solidFill>
              </a:rPr>
              <a:t>my_project_1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Initialize the repo</a:t>
            </a:r>
          </a:p>
          <a:p>
            <a:pPr lvl="1" eaLnBrk="1" hangingPunct="1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&gt;&gt; git </a:t>
            </a:r>
            <a:r>
              <a:rPr lang="en-US" altLang="en-US" dirty="0" err="1">
                <a:solidFill>
                  <a:srgbClr val="0070C0"/>
                </a:solidFill>
              </a:rPr>
              <a:t>init</a:t>
            </a:r>
            <a:r>
              <a:rPr lang="en-US" altLang="en-US" dirty="0">
                <a:solidFill>
                  <a:srgbClr val="0070C0"/>
                </a:solidFill>
              </a:rPr>
              <a:t> </a:t>
            </a:r>
          </a:p>
          <a:p>
            <a:pPr lvl="1" eaLnBrk="1" hangingPunct="1">
              <a:lnSpc>
                <a:spcPts val="2600"/>
              </a:lnSpc>
            </a:pPr>
            <a:r>
              <a:rPr lang="en-US" altLang="en-US" sz="1800" dirty="0">
                <a:solidFill>
                  <a:srgbClr val="0070C0"/>
                </a:solidFill>
              </a:rPr>
              <a:t>&gt;&gt; </a:t>
            </a:r>
            <a:r>
              <a:rPr lang="en-US" altLang="en-US" sz="1800" dirty="0" err="1">
                <a:solidFill>
                  <a:srgbClr val="0070C0"/>
                </a:solidFill>
              </a:rPr>
              <a:t>dir</a:t>
            </a:r>
            <a:r>
              <a:rPr lang="en-US" altLang="en-US" sz="1800" dirty="0">
                <a:solidFill>
                  <a:srgbClr val="0070C0"/>
                </a:solidFill>
              </a:rPr>
              <a:t> /ah    </a:t>
            </a:r>
            <a:r>
              <a:rPr lang="en-US" altLang="en-US" dirty="0">
                <a:solidFill>
                  <a:srgbClr val="0070C0"/>
                </a:solidFill>
              </a:rPr>
              <a:t>(ls -a in Linux)</a:t>
            </a:r>
            <a:endParaRPr lang="en-US" altLang="en-US" sz="1800" dirty="0">
              <a:solidFill>
                <a:srgbClr val="0070C0"/>
              </a:solidFill>
            </a:endParaRPr>
          </a:p>
          <a:p>
            <a:pPr lvl="1" eaLnBrk="1" hangingPunct="1"/>
            <a:r>
              <a:rPr lang="en-US" altLang="en-US" sz="1800" dirty="0"/>
              <a:t>(* .git directory to store all the tracing info)</a:t>
            </a:r>
            <a:endParaRPr lang="en-US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9269A-38A7-6E93-843C-4AA1813AB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52" y="1457368"/>
            <a:ext cx="3400425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ED7CB-00C2-E3E0-13B6-D7089F71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452" y="2600368"/>
            <a:ext cx="5895975" cy="29622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CFC305-BF23-49F9-804F-085A0CD60A0E}"/>
              </a:ext>
            </a:extLst>
          </p:cNvPr>
          <p:cNvSpPr/>
          <p:nvPr/>
        </p:nvSpPr>
        <p:spPr>
          <a:xfrm>
            <a:off x="7877262" y="4640294"/>
            <a:ext cx="897151" cy="24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2CA61D-1703-78F5-D047-686DBCD1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49</a:t>
            </a:fld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21975A0-157C-983E-9C35-7C84A50985E3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49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274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  <a:endParaRPr lang="en-US" sz="4000" dirty="0"/>
          </a:p>
        </p:txBody>
      </p:sp>
      <p:grpSp>
        <p:nvGrpSpPr>
          <p:cNvPr id="4" name="Google Shape;85;p17">
            <a:extLst>
              <a:ext uri="{FF2B5EF4-FFF2-40B4-BE49-F238E27FC236}">
                <a16:creationId xmlns:a16="http://schemas.microsoft.com/office/drawing/2014/main" id="{E6416055-C2F9-41E6-B38B-F68533535226}"/>
              </a:ext>
            </a:extLst>
          </p:cNvPr>
          <p:cNvGrpSpPr/>
          <p:nvPr/>
        </p:nvGrpSpPr>
        <p:grpSpPr>
          <a:xfrm>
            <a:off x="745536" y="2454430"/>
            <a:ext cx="2400255" cy="2320787"/>
            <a:chOff x="358925" y="1809575"/>
            <a:chExt cx="1863600" cy="1801900"/>
          </a:xfrm>
        </p:grpSpPr>
        <p:pic>
          <p:nvPicPr>
            <p:cNvPr id="5" name="Google Shape;86;p17">
              <a:extLst>
                <a:ext uri="{FF2B5EF4-FFF2-40B4-BE49-F238E27FC236}">
                  <a16:creationId xmlns:a16="http://schemas.microsoft.com/office/drawing/2014/main" id="{24863E7D-D6B0-490C-8205-33F9F988FE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7;p17">
              <a:extLst>
                <a:ext uri="{FF2B5EF4-FFF2-40B4-BE49-F238E27FC236}">
                  <a16:creationId xmlns:a16="http://schemas.microsoft.com/office/drawing/2014/main" id="{F0E3035B-5B70-46DB-85DE-28F21CC9CBE4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7" name="Google Shape;85;p17">
            <a:extLst>
              <a:ext uri="{FF2B5EF4-FFF2-40B4-BE49-F238E27FC236}">
                <a16:creationId xmlns:a16="http://schemas.microsoft.com/office/drawing/2014/main" id="{FC607A83-69DA-4870-B16D-3854DBB6C8FB}"/>
              </a:ext>
            </a:extLst>
          </p:cNvPr>
          <p:cNvGrpSpPr/>
          <p:nvPr/>
        </p:nvGrpSpPr>
        <p:grpSpPr>
          <a:xfrm>
            <a:off x="2748150" y="2454430"/>
            <a:ext cx="2400255" cy="2320787"/>
            <a:chOff x="358925" y="1809575"/>
            <a:chExt cx="1863600" cy="1801900"/>
          </a:xfrm>
        </p:grpSpPr>
        <p:pic>
          <p:nvPicPr>
            <p:cNvPr id="8" name="Google Shape;86;p17">
              <a:extLst>
                <a:ext uri="{FF2B5EF4-FFF2-40B4-BE49-F238E27FC236}">
                  <a16:creationId xmlns:a16="http://schemas.microsoft.com/office/drawing/2014/main" id="{50AD8CE6-82FD-4D7F-BF84-F29AFD87BE8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7;p17">
              <a:extLst>
                <a:ext uri="{FF2B5EF4-FFF2-40B4-BE49-F238E27FC236}">
                  <a16:creationId xmlns:a16="http://schemas.microsoft.com/office/drawing/2014/main" id="{3233E21C-6945-4A73-88B9-3A1E3533E1B5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rogram_v2.py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A6C634-B3DD-4F28-899E-1468EEA0CC95}"/>
              </a:ext>
            </a:extLst>
          </p:cNvPr>
          <p:cNvSpPr txBox="1"/>
          <p:nvPr/>
        </p:nvSpPr>
        <p:spPr>
          <a:xfrm>
            <a:off x="5068357" y="1874728"/>
            <a:ext cx="66807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 want to develop new features for your program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But you want to keep the original file in case you make </a:t>
            </a:r>
            <a:r>
              <a:rPr lang="en-US" sz="2400">
                <a:solidFill>
                  <a:schemeClr val="bg1"/>
                </a:solidFill>
              </a:rPr>
              <a:t>a mistake.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So, you copy and paste the original file and work on the copied file, renaming it as program_v2.py</a:t>
            </a: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46C2B-AD44-AE93-5083-846165FB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</a:t>
            </a:fld>
            <a:endParaRPr lang="en-US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FB788FB-03A9-5D50-7E05-0D0B6BE45147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3204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Git configuration from client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125834" y="1242545"/>
            <a:ext cx="8648579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configuration connects the client with your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file Explorer and add a new file to </a:t>
            </a:r>
            <a:r>
              <a:rPr lang="en-US" dirty="0" err="1">
                <a:solidFill>
                  <a:schemeClr val="bg1"/>
                </a:solidFill>
              </a:rPr>
              <a:t>my_third_repo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en-US" b="1" dirty="0">
                <a:solidFill>
                  <a:srgbClr val="0070C0"/>
                </a:solidFill>
              </a:rPr>
              <a:t>	&gt;&gt; </a:t>
            </a:r>
            <a:r>
              <a:rPr lang="en-HK" altLang="en-US" dirty="0">
                <a:solidFill>
                  <a:srgbClr val="0070C0"/>
                </a:solidFill>
              </a:rPr>
              <a:t>git config --global user.name “</a:t>
            </a:r>
            <a:r>
              <a:rPr lang="en-HK" altLang="en-US" dirty="0" err="1">
                <a:solidFill>
                  <a:srgbClr val="C00000"/>
                </a:solidFill>
              </a:rPr>
              <a:t>abdulsanka</a:t>
            </a:r>
            <a:r>
              <a:rPr lang="en-HK" altLang="en-US" dirty="0">
                <a:solidFill>
                  <a:srgbClr val="0070C0"/>
                </a:solidFill>
              </a:rPr>
              <a:t>“</a:t>
            </a:r>
          </a:p>
          <a:p>
            <a:pPr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</a:t>
            </a:r>
            <a:r>
              <a:rPr lang="en-US" altLang="en-US" dirty="0">
                <a:solidFill>
                  <a:srgbClr val="0070C0"/>
                </a:solidFill>
              </a:rPr>
              <a:t>&gt;&gt; </a:t>
            </a:r>
            <a:r>
              <a:rPr lang="en-HK" altLang="en-US" dirty="0">
                <a:solidFill>
                  <a:srgbClr val="0070C0"/>
                </a:solidFill>
              </a:rPr>
              <a:t>git config --global </a:t>
            </a:r>
            <a:r>
              <a:rPr lang="en-HK" altLang="en-US" dirty="0" err="1">
                <a:solidFill>
                  <a:srgbClr val="0070C0"/>
                </a:solidFill>
              </a:rPr>
              <a:t>user.email</a:t>
            </a:r>
            <a:r>
              <a:rPr lang="en-HK" altLang="en-US" dirty="0">
                <a:solidFill>
                  <a:srgbClr val="0070C0"/>
                </a:solidFill>
              </a:rPr>
              <a:t> “</a:t>
            </a:r>
            <a:r>
              <a:rPr lang="en-HK" altLang="en-US" dirty="0">
                <a:solidFill>
                  <a:srgbClr val="C00000"/>
                </a:solidFill>
              </a:rPr>
              <a:t>iasanka2-c@my.cityu.edu.hk”</a:t>
            </a:r>
          </a:p>
          <a:p>
            <a:pPr>
              <a:lnSpc>
                <a:spcPts val="2600"/>
              </a:lnSpc>
            </a:pPr>
            <a:r>
              <a:rPr lang="en-HK" altLang="en-US" b="1" dirty="0">
                <a:solidFill>
                  <a:srgbClr val="0070C0"/>
                </a:solidFill>
              </a:rPr>
              <a:t>	</a:t>
            </a:r>
          </a:p>
          <a:p>
            <a:pPr>
              <a:lnSpc>
                <a:spcPts val="26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B203C-FAB6-1230-1457-03E86C0E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50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1BEC89-1CB9-6DEA-40E6-45C815E0CEDE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50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10618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75" y="18098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Adding file to git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68979" y="1600200"/>
            <a:ext cx="5411973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Create a file </a:t>
            </a:r>
            <a:r>
              <a:rPr lang="en-US" altLang="en-US" b="1" dirty="0" err="1">
                <a:solidFill>
                  <a:schemeClr val="bg1"/>
                </a:solidFill>
              </a:rPr>
              <a:t>my_name</a:t>
            </a:r>
            <a:r>
              <a:rPr lang="en-US" altLang="en-US" b="1" dirty="0">
                <a:solidFill>
                  <a:schemeClr val="bg1"/>
                </a:solidFill>
              </a:rPr>
              <a:t> .txt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Create the main </a:t>
            </a:r>
            <a:r>
              <a:rPr lang="en-US" altLang="en-US" b="1" dirty="0" err="1">
                <a:solidFill>
                  <a:schemeClr val="bg1"/>
                </a:solidFill>
              </a:rPr>
              <a:t>github</a:t>
            </a:r>
            <a:r>
              <a:rPr lang="en-US" altLang="en-US" b="1" dirty="0">
                <a:solidFill>
                  <a:schemeClr val="bg1"/>
                </a:solidFill>
              </a:rPr>
              <a:t> branch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	&gt;&gt;    </a:t>
            </a:r>
            <a:r>
              <a:rPr lang="en-HK" altLang="en-US" dirty="0">
                <a:solidFill>
                  <a:srgbClr val="0070C0"/>
                </a:solidFill>
              </a:rPr>
              <a:t>git checkout -b main</a:t>
            </a: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Stage my_name.txt</a:t>
            </a:r>
            <a:endParaRPr lang="en-HK" altLang="en-US" dirty="0">
              <a:solidFill>
                <a:srgbClr val="0070C0"/>
              </a:solidFill>
            </a:endParaRPr>
          </a:p>
          <a:p>
            <a:pPr marL="542925" indent="-542925"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&gt;&gt;   </a:t>
            </a: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git add my_name.txt</a:t>
            </a: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status</a:t>
            </a: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endParaRPr lang="en-HK" altLang="en-US" b="1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5A3FB-4FB6-5674-A379-2C4D02AFD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00" y="386540"/>
            <a:ext cx="541197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39261B-EC29-2BD3-5BA9-46E28A0B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25" y="2688677"/>
            <a:ext cx="43434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0D4A7-9C22-9939-360A-339E5DF61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0" y="4371963"/>
            <a:ext cx="4819650" cy="1733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932B6A-889C-C18D-1B6A-B3FFB91B36E2}"/>
              </a:ext>
            </a:extLst>
          </p:cNvPr>
          <p:cNvSpPr txBox="1"/>
          <p:nvPr/>
        </p:nvSpPr>
        <p:spPr>
          <a:xfrm>
            <a:off x="5645221" y="2688677"/>
            <a:ext cx="6096000" cy="306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Commit the file to the local repo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commit –m “my first edit”</a:t>
            </a:r>
          </a:p>
          <a:p>
            <a:pPr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Log the activities</a:t>
            </a: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log</a:t>
            </a:r>
          </a:p>
          <a:p>
            <a:pPr>
              <a:lnSpc>
                <a:spcPts val="2600"/>
              </a:lnSpc>
            </a:pPr>
            <a:r>
              <a:rPr lang="en-US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endParaRPr lang="en-US" altLang="en-US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3B8502-ABDC-F9CA-D246-FB4929E00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200" y="3360102"/>
            <a:ext cx="5057775" cy="685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D53D12-82B4-1766-F31B-4628EC6E4B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719626"/>
            <a:ext cx="4848225" cy="1038225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5390B94-C7FA-174D-F740-4E1DA578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51</a:t>
            </a:fld>
            <a:endParaRPr lang="en-US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4612DDE-1844-B31C-7EF2-F54E5B81323F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51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0554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75" y="18098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Adding file to git, cont..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26002" y="972887"/>
            <a:ext cx="5411973" cy="603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Change the content of </a:t>
            </a:r>
            <a:r>
              <a:rPr lang="en-US" altLang="en-US" b="1" dirty="0" err="1">
                <a:solidFill>
                  <a:schemeClr val="bg1"/>
                </a:solidFill>
              </a:rPr>
              <a:t>my_name</a:t>
            </a:r>
            <a:r>
              <a:rPr lang="en-US" altLang="en-US" b="1" dirty="0">
                <a:solidFill>
                  <a:schemeClr val="bg1"/>
                </a:solidFill>
              </a:rPr>
              <a:t> .txt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Check the status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	&gt;&gt;    </a:t>
            </a:r>
            <a:r>
              <a:rPr lang="en-HK" altLang="en-US" dirty="0">
                <a:solidFill>
                  <a:srgbClr val="0070C0"/>
                </a:solidFill>
              </a:rPr>
              <a:t>git status</a:t>
            </a: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Check the difference between the two files</a:t>
            </a:r>
            <a:endParaRPr lang="en-HK" altLang="en-US" dirty="0">
              <a:solidFill>
                <a:srgbClr val="0070C0"/>
              </a:solidFill>
            </a:endParaRPr>
          </a:p>
          <a:p>
            <a:pPr marL="542925" indent="-542925"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&gt;&gt;   </a:t>
            </a: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git diff</a:t>
            </a: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endParaRPr lang="en-HK" altLang="en-US" b="1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32B6A-889C-C18D-1B6A-B3FFB91B36E2}"/>
              </a:ext>
            </a:extLst>
          </p:cNvPr>
          <p:cNvSpPr txBox="1"/>
          <p:nvPr/>
        </p:nvSpPr>
        <p:spPr>
          <a:xfrm>
            <a:off x="6096000" y="1713513"/>
            <a:ext cx="6096000" cy="2068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Commit the file to the local repo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commit -a –m “my second edit”</a:t>
            </a:r>
          </a:p>
          <a:p>
            <a:pPr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r>
              <a:rPr lang="en-US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endParaRPr lang="en-US" altLang="en-US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7B065-C5E2-B012-6B3B-56F9EC33E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8" y="2071688"/>
            <a:ext cx="5619750" cy="135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7B816-8A5C-6CEC-F9B1-6F70DFFE3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82" y="4340338"/>
            <a:ext cx="3314700" cy="1857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0AAA7-24F3-193C-3A21-82AB312E6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75" y="2590800"/>
            <a:ext cx="5210175" cy="62865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6F3088E-E7A0-B8DD-C201-8C76770C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52</a:t>
            </a:fld>
            <a:endParaRPr lang="en-US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26198647-E672-A5D0-D911-A11A3A70C546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52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9416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75" y="18098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Branching and Merging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26002" y="972887"/>
            <a:ext cx="5411973" cy="573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Check the available branches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	&gt;&gt;    </a:t>
            </a:r>
            <a:r>
              <a:rPr lang="en-HK" altLang="en-US" dirty="0">
                <a:solidFill>
                  <a:srgbClr val="0070C0"/>
                </a:solidFill>
              </a:rPr>
              <a:t>git branch</a:t>
            </a:r>
          </a:p>
          <a:p>
            <a:pPr>
              <a:lnSpc>
                <a:spcPts val="2600"/>
              </a:lnSpc>
            </a:pPr>
            <a:endParaRPr lang="en-HK" altLang="en-US" b="1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Create a new branch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	&gt;&gt;    </a:t>
            </a:r>
            <a:r>
              <a:rPr lang="en-HK" altLang="en-US" dirty="0">
                <a:solidFill>
                  <a:srgbClr val="0070C0"/>
                </a:solidFill>
              </a:rPr>
              <a:t>git branch Ryan</a:t>
            </a:r>
          </a:p>
          <a:p>
            <a:pPr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&gt;&gt;   git branch</a:t>
            </a: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Switch to a branch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	&gt;&gt;    </a:t>
            </a:r>
            <a:r>
              <a:rPr lang="en-HK" altLang="en-US" dirty="0">
                <a:solidFill>
                  <a:srgbClr val="0070C0"/>
                </a:solidFill>
              </a:rPr>
              <a:t>git checkout Ryan</a:t>
            </a: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32B6A-889C-C18D-1B6A-B3FFB91B36E2}"/>
              </a:ext>
            </a:extLst>
          </p:cNvPr>
          <p:cNvSpPr txBox="1"/>
          <p:nvPr/>
        </p:nvSpPr>
        <p:spPr>
          <a:xfrm>
            <a:off x="4658126" y="972887"/>
            <a:ext cx="6096000" cy="606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Modify the file and stage</a:t>
            </a:r>
          </a:p>
          <a:p>
            <a:pPr marL="542925" indent="-542925"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&gt;&gt;   </a:t>
            </a: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git add my_name.txt</a:t>
            </a: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status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Commit the file to the local repo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&gt;&gt; git commit -a –m “edits in Ryan”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Check the files in Ryan branch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&gt;&gt; git ls-files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Switch to the main branch  and check the files in it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&gt;&gt; git checkout main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&gt;&gt; git ls-files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Merge the two branches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&gt;&gt; git merge Ryan</a:t>
            </a: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bg1"/>
                </a:solidFill>
              </a:rPr>
              <a:t>Check the files again</a:t>
            </a: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2600"/>
              </a:lnSpc>
            </a:pPr>
            <a:r>
              <a:rPr lang="en-US" alt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ts val="2600"/>
              </a:lnSpc>
            </a:pPr>
            <a:endParaRPr lang="en-US" altLang="en-US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3CF6F-4557-6A0A-1D1D-38DA7BA5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00" y="1713513"/>
            <a:ext cx="3438525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CC29B-D3E0-9B7C-569D-D2D02831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6" y="3334738"/>
            <a:ext cx="3867150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AFDE79-1E68-BAD7-3766-467DD042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4" y="5033488"/>
            <a:ext cx="4143375" cy="990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4BC780-BB4E-BD79-4BB5-283381AC2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902" y="2744717"/>
            <a:ext cx="3638550" cy="619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BE7358-FD3B-685D-81AE-6568C3B64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452" y="3708067"/>
            <a:ext cx="4095750" cy="895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2970F7-1E1A-99A3-7CCB-CB111121C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4152" y="4773710"/>
            <a:ext cx="4210050" cy="177165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72FA568-3E30-7E58-1F3A-B38D8117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53</a:t>
            </a:fld>
            <a:endParaRPr lang="en-US"/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B84C2F1-74FA-25D8-6F1C-CC876E1854CE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53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520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75" y="180987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Uploading to the GitHub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28654-19B9-35D3-41C5-8C67CD063290}"/>
              </a:ext>
            </a:extLst>
          </p:cNvPr>
          <p:cNvSpPr txBox="1"/>
          <p:nvPr/>
        </p:nvSpPr>
        <p:spPr>
          <a:xfrm>
            <a:off x="26001" y="972887"/>
            <a:ext cx="7374923" cy="670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To upload your local repository to the remote repo (GitHub), you are said to push the repo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On GitHub, create a new repo my_project_1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Add the remote repo to the git</a:t>
            </a:r>
          </a:p>
          <a:p>
            <a:pPr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</a:rPr>
              <a:t>         &gt;&gt; </a:t>
            </a:r>
            <a:r>
              <a:rPr lang="en-HK" altLang="en-US" dirty="0">
                <a:solidFill>
                  <a:srgbClr val="0070C0"/>
                </a:solidFill>
              </a:rPr>
              <a:t>git remote add origin  https://github.com/iasanka/my_project_1</a:t>
            </a: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HK" altLang="en-US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>
              <a:lnSpc>
                <a:spcPts val="2600"/>
              </a:lnSpc>
            </a:pPr>
            <a:endParaRPr lang="en-US" alt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Push the local repo to the GitHub repo</a:t>
            </a:r>
            <a:endParaRPr lang="en-HK" altLang="en-US" dirty="0">
              <a:solidFill>
                <a:srgbClr val="0070C0"/>
              </a:solidFill>
            </a:endParaRPr>
          </a:p>
          <a:p>
            <a:pPr marL="542925" indent="-542925">
              <a:lnSpc>
                <a:spcPts val="2600"/>
              </a:lnSpc>
            </a:pPr>
            <a:r>
              <a:rPr lang="en-HK" altLang="en-US" dirty="0">
                <a:solidFill>
                  <a:srgbClr val="0070C0"/>
                </a:solidFill>
              </a:rPr>
              <a:t>	&gt;&gt;   git push -u origin main</a:t>
            </a: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endParaRPr lang="en-US" alt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542925" indent="-542925">
              <a:lnSpc>
                <a:spcPts val="2600"/>
              </a:lnSpc>
            </a:pPr>
            <a:r>
              <a:rPr lang="en-US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	</a:t>
            </a:r>
            <a:endParaRPr lang="en-HK" altLang="en-US" b="1" dirty="0">
              <a:solidFill>
                <a:srgbClr val="0070C0"/>
              </a:solidFill>
            </a:endParaRPr>
          </a:p>
          <a:p>
            <a:pPr>
              <a:lnSpc>
                <a:spcPts val="26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HK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D7CDF-C8E2-B233-A2E3-236EE992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98" y="2738166"/>
            <a:ext cx="4626351" cy="1412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EFC15-9504-932C-D50D-117C7673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67" y="1537399"/>
            <a:ext cx="5277085" cy="1959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293112-6DDC-8809-8130-DF3D5B52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052" y="4100733"/>
            <a:ext cx="7810500" cy="197167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CE4EB-F03D-1FE1-5C80-9F8EF701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54</a:t>
            </a:fld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4948414-F552-34C3-D08E-7A58C535C19C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54</a:t>
            </a:fld>
            <a:endParaRPr lang="en-US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BEEB8-415B-D733-2941-B7C9474FB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20" y="5038403"/>
            <a:ext cx="2734607" cy="160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3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1BE8-1B12-4174-AEB8-557990FE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00" y="145692"/>
            <a:ext cx="11145200" cy="763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Cheat Sheet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92473-8D38-2CE8-EFE0-D507E068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338262"/>
            <a:ext cx="8810625" cy="418147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FBFBDD5-68C9-40C2-2775-C8D067C60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55</a:t>
            </a:fld>
            <a:endParaRPr lang="en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67BB60E6-D8B1-AD69-4D06-5DB5D005018E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55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2541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1BE8-1B12-4174-AEB8-557990FE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00" y="145692"/>
            <a:ext cx="11145200" cy="763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Cheat Sheet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9245D-E5BE-AEEC-9E76-57EF01AA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009650"/>
            <a:ext cx="9058275" cy="4838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FE7F9-C817-66EB-F0C1-4F1C8B199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56</a:t>
            </a:fld>
            <a:endParaRPr lang="en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F3487E0-72F7-88EE-A9C5-A058F21D9C48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56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3059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1BE8-1B12-4174-AEB8-557990FE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00" y="145692"/>
            <a:ext cx="11145200" cy="763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Cheat Sheet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48D3B-A8D9-25C6-AD21-53BD37AE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552575"/>
            <a:ext cx="8982075" cy="37528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0679-7899-F045-2DA0-70FE3BE82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57</a:t>
            </a:fld>
            <a:endParaRPr lang="en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D17C89-2965-68D8-71BC-DC4F361ACB6A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57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4407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1BE8-1B12-4174-AEB8-557990FEF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00" y="-63167"/>
            <a:ext cx="11145200" cy="763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Cheat Sheet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F38B4-AC27-1C2B-54F7-D7FFC7F0E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948710"/>
            <a:ext cx="8810625" cy="52088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FFD41-B8E4-B166-6F83-0296C6E1F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58</a:t>
            </a:fld>
            <a:endParaRPr lang="en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CB20190-603C-3966-6E4D-25CB2239217D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58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4768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"/>
          <p:cNvSpPr txBox="1">
            <a:spLocks noGrp="1"/>
          </p:cNvSpPr>
          <p:nvPr>
            <p:ph type="title"/>
          </p:nvPr>
        </p:nvSpPr>
        <p:spPr>
          <a:xfrm>
            <a:off x="732700" y="593367"/>
            <a:ext cx="11145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endParaRPr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6DB0A-C3A4-408B-B915-DC1F86A7B1CB}"/>
              </a:ext>
            </a:extLst>
          </p:cNvPr>
          <p:cNvSpPr txBox="1"/>
          <p:nvPr/>
        </p:nvSpPr>
        <p:spPr>
          <a:xfrm>
            <a:off x="494522" y="1595535"/>
            <a:ext cx="11145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documentation:</a:t>
            </a:r>
            <a:b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https://git-scm.com/book/en/v2/Getting-Started-About-Version-Control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n-HK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ProGit</a:t>
            </a: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HK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ebook</a:t>
            </a: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https://git-scm.com/book/en/v2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Docs –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Quickstart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https://docs.github.com/en/github/getting-started-with-github/quickstart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Docs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GitHub Desktop</a:t>
            </a:r>
            <a:b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HK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https://docs.github.com/en/desktop/installing-and-configuring-github-desktop/overview/getting-started-with-github-desktop</a:t>
            </a: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6A1CD-CD91-68B3-62EC-D4C63E9F64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59</a:t>
            </a:fld>
            <a:endParaRPr lang="en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F80D4E7-548A-5FAD-A828-195D371F5F63}"/>
              </a:ext>
            </a:extLst>
          </p:cNvPr>
          <p:cNvSpPr txBox="1">
            <a:spLocks/>
          </p:cNvSpPr>
          <p:nvPr/>
        </p:nvSpPr>
        <p:spPr>
          <a:xfrm>
            <a:off x="79235" y="6356351"/>
            <a:ext cx="62865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59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549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  <a:endParaRPr lang="en-US" sz="4000" dirty="0"/>
          </a:p>
        </p:txBody>
      </p:sp>
      <p:grpSp>
        <p:nvGrpSpPr>
          <p:cNvPr id="4" name="Google Shape;85;p17">
            <a:extLst>
              <a:ext uri="{FF2B5EF4-FFF2-40B4-BE49-F238E27FC236}">
                <a16:creationId xmlns:a16="http://schemas.microsoft.com/office/drawing/2014/main" id="{E6416055-C2F9-41E6-B38B-F68533535226}"/>
              </a:ext>
            </a:extLst>
          </p:cNvPr>
          <p:cNvGrpSpPr/>
          <p:nvPr/>
        </p:nvGrpSpPr>
        <p:grpSpPr>
          <a:xfrm>
            <a:off x="894825" y="2435769"/>
            <a:ext cx="2400255" cy="2320787"/>
            <a:chOff x="358925" y="1809575"/>
            <a:chExt cx="1863600" cy="1801900"/>
          </a:xfrm>
        </p:grpSpPr>
        <p:pic>
          <p:nvPicPr>
            <p:cNvPr id="5" name="Google Shape;86;p17">
              <a:extLst>
                <a:ext uri="{FF2B5EF4-FFF2-40B4-BE49-F238E27FC236}">
                  <a16:creationId xmlns:a16="http://schemas.microsoft.com/office/drawing/2014/main" id="{24863E7D-D6B0-490C-8205-33F9F988FE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7;p17">
              <a:extLst>
                <a:ext uri="{FF2B5EF4-FFF2-40B4-BE49-F238E27FC236}">
                  <a16:creationId xmlns:a16="http://schemas.microsoft.com/office/drawing/2014/main" id="{F0E3035B-5B70-46DB-85DE-28F21CC9CBE4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7" name="Google Shape;85;p17">
            <a:extLst>
              <a:ext uri="{FF2B5EF4-FFF2-40B4-BE49-F238E27FC236}">
                <a16:creationId xmlns:a16="http://schemas.microsoft.com/office/drawing/2014/main" id="{FC607A83-69DA-4870-B16D-3854DBB6C8FB}"/>
              </a:ext>
            </a:extLst>
          </p:cNvPr>
          <p:cNvGrpSpPr/>
          <p:nvPr/>
        </p:nvGrpSpPr>
        <p:grpSpPr>
          <a:xfrm>
            <a:off x="2897439" y="2435769"/>
            <a:ext cx="2400255" cy="2320787"/>
            <a:chOff x="358925" y="1809575"/>
            <a:chExt cx="1863600" cy="1801900"/>
          </a:xfrm>
        </p:grpSpPr>
        <p:pic>
          <p:nvPicPr>
            <p:cNvPr id="8" name="Google Shape;86;p17">
              <a:extLst>
                <a:ext uri="{FF2B5EF4-FFF2-40B4-BE49-F238E27FC236}">
                  <a16:creationId xmlns:a16="http://schemas.microsoft.com/office/drawing/2014/main" id="{50AD8CE6-82FD-4D7F-BF84-F29AFD87BE8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7;p17">
              <a:extLst>
                <a:ext uri="{FF2B5EF4-FFF2-40B4-BE49-F238E27FC236}">
                  <a16:creationId xmlns:a16="http://schemas.microsoft.com/office/drawing/2014/main" id="{3233E21C-6945-4A73-88B9-3A1E3533E1B5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rogram_v2.py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0" name="Google Shape;85;p17">
            <a:extLst>
              <a:ext uri="{FF2B5EF4-FFF2-40B4-BE49-F238E27FC236}">
                <a16:creationId xmlns:a16="http://schemas.microsoft.com/office/drawing/2014/main" id="{8ABF0368-18A7-41D8-8179-BA7105C1ED88}"/>
              </a:ext>
            </a:extLst>
          </p:cNvPr>
          <p:cNvGrpSpPr/>
          <p:nvPr/>
        </p:nvGrpSpPr>
        <p:grpSpPr>
          <a:xfrm>
            <a:off x="4914285" y="2435769"/>
            <a:ext cx="2400255" cy="2320787"/>
            <a:chOff x="358925" y="1809575"/>
            <a:chExt cx="1863600" cy="1801900"/>
          </a:xfrm>
        </p:grpSpPr>
        <p:pic>
          <p:nvPicPr>
            <p:cNvPr id="11" name="Google Shape;86;p17">
              <a:extLst>
                <a:ext uri="{FF2B5EF4-FFF2-40B4-BE49-F238E27FC236}">
                  <a16:creationId xmlns:a16="http://schemas.microsoft.com/office/drawing/2014/main" id="{CD422C67-2439-40DD-A500-C6C0A531D88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87;p17">
              <a:extLst>
                <a:ext uri="{FF2B5EF4-FFF2-40B4-BE49-F238E27FC236}">
                  <a16:creationId xmlns:a16="http://schemas.microsoft.com/office/drawing/2014/main" id="{246217E9-F35F-4563-B74E-F06B87AC2366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rogram_v3.py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79A685-AA9C-4637-B0E4-5458D02AD3E5}"/>
              </a:ext>
            </a:extLst>
          </p:cNvPr>
          <p:cNvSpPr txBox="1"/>
          <p:nvPr/>
        </p:nvSpPr>
        <p:spPr>
          <a:xfrm>
            <a:off x="7613120" y="2464240"/>
            <a:ext cx="372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continue this process, so you have program_v3.py </a:t>
            </a:r>
            <a:endParaRPr lang="en-HK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158FA-9261-0956-2AB9-02E04021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6</a:t>
            </a:fld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B6D8DC5D-549D-F547-9430-7EA46D241C93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6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98239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021D64-52D7-4923-9BBF-9249AB74EDE0}"/>
              </a:ext>
            </a:extLst>
          </p:cNvPr>
          <p:cNvSpPr/>
          <p:nvPr/>
        </p:nvSpPr>
        <p:spPr>
          <a:xfrm>
            <a:off x="8392181" y="5599995"/>
            <a:ext cx="1800200" cy="1124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white"/>
              </a:solidFill>
              <a:latin typeface="Calibri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t="13248" r="27058" b="16098"/>
          <a:stretch/>
        </p:blipFill>
        <p:spPr>
          <a:xfrm>
            <a:off x="8682961" y="5624219"/>
            <a:ext cx="3328779" cy="10046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36383F-CFF7-8C2E-E457-12A4A627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E00E-D362-429C-8A63-A47EC5161A8B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88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  <a:endParaRPr lang="en-US" sz="4000" dirty="0"/>
          </a:p>
        </p:txBody>
      </p:sp>
      <p:grpSp>
        <p:nvGrpSpPr>
          <p:cNvPr id="4" name="Google Shape;85;p17">
            <a:extLst>
              <a:ext uri="{FF2B5EF4-FFF2-40B4-BE49-F238E27FC236}">
                <a16:creationId xmlns:a16="http://schemas.microsoft.com/office/drawing/2014/main" id="{E6416055-C2F9-41E6-B38B-F68533535226}"/>
              </a:ext>
            </a:extLst>
          </p:cNvPr>
          <p:cNvGrpSpPr/>
          <p:nvPr/>
        </p:nvGrpSpPr>
        <p:grpSpPr>
          <a:xfrm>
            <a:off x="894825" y="2435769"/>
            <a:ext cx="2400255" cy="2320787"/>
            <a:chOff x="358925" y="1809575"/>
            <a:chExt cx="1863600" cy="1801900"/>
          </a:xfrm>
        </p:grpSpPr>
        <p:pic>
          <p:nvPicPr>
            <p:cNvPr id="5" name="Google Shape;86;p17">
              <a:extLst>
                <a:ext uri="{FF2B5EF4-FFF2-40B4-BE49-F238E27FC236}">
                  <a16:creationId xmlns:a16="http://schemas.microsoft.com/office/drawing/2014/main" id="{24863E7D-D6B0-490C-8205-33F9F988FE8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87;p17">
              <a:extLst>
                <a:ext uri="{FF2B5EF4-FFF2-40B4-BE49-F238E27FC236}">
                  <a16:creationId xmlns:a16="http://schemas.microsoft.com/office/drawing/2014/main" id="{F0E3035B-5B70-46DB-85DE-28F21CC9CBE4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program.py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7" name="Google Shape;85;p17">
            <a:extLst>
              <a:ext uri="{FF2B5EF4-FFF2-40B4-BE49-F238E27FC236}">
                <a16:creationId xmlns:a16="http://schemas.microsoft.com/office/drawing/2014/main" id="{E3ADFCC4-7205-426F-839A-3B074E6E3BCE}"/>
              </a:ext>
            </a:extLst>
          </p:cNvPr>
          <p:cNvGrpSpPr/>
          <p:nvPr/>
        </p:nvGrpSpPr>
        <p:grpSpPr>
          <a:xfrm>
            <a:off x="2541136" y="1944314"/>
            <a:ext cx="2400255" cy="2320787"/>
            <a:chOff x="358925" y="1809575"/>
            <a:chExt cx="1863600" cy="1801900"/>
          </a:xfrm>
        </p:grpSpPr>
        <p:pic>
          <p:nvPicPr>
            <p:cNvPr id="8" name="Google Shape;86;p17">
              <a:extLst>
                <a:ext uri="{FF2B5EF4-FFF2-40B4-BE49-F238E27FC236}">
                  <a16:creationId xmlns:a16="http://schemas.microsoft.com/office/drawing/2014/main" id="{4F60D9FA-1654-4D2B-B9B9-166C9B62635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87;p17">
              <a:extLst>
                <a:ext uri="{FF2B5EF4-FFF2-40B4-BE49-F238E27FC236}">
                  <a16:creationId xmlns:a16="http://schemas.microsoft.com/office/drawing/2014/main" id="{9266F5FB-EC18-4800-9B78-6CC72A61CFEF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rogram_v2.py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0" name="Google Shape;85;p17">
            <a:extLst>
              <a:ext uri="{FF2B5EF4-FFF2-40B4-BE49-F238E27FC236}">
                <a16:creationId xmlns:a16="http://schemas.microsoft.com/office/drawing/2014/main" id="{7FFFB2C0-7F22-45F3-8D5C-71977ED3D8B9}"/>
              </a:ext>
            </a:extLst>
          </p:cNvPr>
          <p:cNvGrpSpPr/>
          <p:nvPr/>
        </p:nvGrpSpPr>
        <p:grpSpPr>
          <a:xfrm>
            <a:off x="2175180" y="4080013"/>
            <a:ext cx="2400255" cy="2320787"/>
            <a:chOff x="358925" y="1809575"/>
            <a:chExt cx="1863600" cy="1801900"/>
          </a:xfrm>
        </p:grpSpPr>
        <p:pic>
          <p:nvPicPr>
            <p:cNvPr id="11" name="Google Shape;86;p17">
              <a:extLst>
                <a:ext uri="{FF2B5EF4-FFF2-40B4-BE49-F238E27FC236}">
                  <a16:creationId xmlns:a16="http://schemas.microsoft.com/office/drawing/2014/main" id="{ECE0237C-42CE-4764-98B8-C5DC03994DC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87;p17">
              <a:extLst>
                <a:ext uri="{FF2B5EF4-FFF2-40B4-BE49-F238E27FC236}">
                  <a16:creationId xmlns:a16="http://schemas.microsoft.com/office/drawing/2014/main" id="{7FC3642C-1462-4C91-B750-E447A6ADB067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rogram_v6.py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3" name="Google Shape;85;p17">
            <a:extLst>
              <a:ext uri="{FF2B5EF4-FFF2-40B4-BE49-F238E27FC236}">
                <a16:creationId xmlns:a16="http://schemas.microsoft.com/office/drawing/2014/main" id="{F7297E45-E105-4837-8FC3-F0571EEF6352}"/>
              </a:ext>
            </a:extLst>
          </p:cNvPr>
          <p:cNvGrpSpPr/>
          <p:nvPr/>
        </p:nvGrpSpPr>
        <p:grpSpPr>
          <a:xfrm>
            <a:off x="4043525" y="4175811"/>
            <a:ext cx="2400255" cy="2320787"/>
            <a:chOff x="358925" y="1809575"/>
            <a:chExt cx="1863600" cy="1801900"/>
          </a:xfrm>
        </p:grpSpPr>
        <p:pic>
          <p:nvPicPr>
            <p:cNvPr id="14" name="Google Shape;86;p17">
              <a:extLst>
                <a:ext uri="{FF2B5EF4-FFF2-40B4-BE49-F238E27FC236}">
                  <a16:creationId xmlns:a16="http://schemas.microsoft.com/office/drawing/2014/main" id="{7F13184F-C1A4-439C-8BAD-2859A9ECDCF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87;p17">
              <a:extLst>
                <a:ext uri="{FF2B5EF4-FFF2-40B4-BE49-F238E27FC236}">
                  <a16:creationId xmlns:a16="http://schemas.microsoft.com/office/drawing/2014/main" id="{4DD40F6D-99EE-4626-BA52-6F7F0F69C51E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rogram_v5.py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6" name="Google Shape;85;p17">
            <a:extLst>
              <a:ext uri="{FF2B5EF4-FFF2-40B4-BE49-F238E27FC236}">
                <a16:creationId xmlns:a16="http://schemas.microsoft.com/office/drawing/2014/main" id="{85038D68-A75B-43AA-8D2A-1118C40C478F}"/>
              </a:ext>
            </a:extLst>
          </p:cNvPr>
          <p:cNvGrpSpPr/>
          <p:nvPr/>
        </p:nvGrpSpPr>
        <p:grpSpPr>
          <a:xfrm>
            <a:off x="5597405" y="3268503"/>
            <a:ext cx="2400255" cy="2320787"/>
            <a:chOff x="358925" y="1809575"/>
            <a:chExt cx="1863600" cy="1801900"/>
          </a:xfrm>
        </p:grpSpPr>
        <p:pic>
          <p:nvPicPr>
            <p:cNvPr id="17" name="Google Shape;86;p17">
              <a:extLst>
                <a:ext uri="{FF2B5EF4-FFF2-40B4-BE49-F238E27FC236}">
                  <a16:creationId xmlns:a16="http://schemas.microsoft.com/office/drawing/2014/main" id="{9C1D33C5-EDFB-457A-BC15-9B46112B8CB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87;p17">
              <a:extLst>
                <a:ext uri="{FF2B5EF4-FFF2-40B4-BE49-F238E27FC236}">
                  <a16:creationId xmlns:a16="http://schemas.microsoft.com/office/drawing/2014/main" id="{6875A4F1-D0EE-457B-BD6E-5A3FDE1CED83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rogram_v4.py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19" name="Google Shape;85;p17">
            <a:extLst>
              <a:ext uri="{FF2B5EF4-FFF2-40B4-BE49-F238E27FC236}">
                <a16:creationId xmlns:a16="http://schemas.microsoft.com/office/drawing/2014/main" id="{DEEA238C-4E1D-4803-A154-45300E983D33}"/>
              </a:ext>
            </a:extLst>
          </p:cNvPr>
          <p:cNvGrpSpPr/>
          <p:nvPr/>
        </p:nvGrpSpPr>
        <p:grpSpPr>
          <a:xfrm>
            <a:off x="4209479" y="2083967"/>
            <a:ext cx="2400255" cy="2320787"/>
            <a:chOff x="358925" y="1809575"/>
            <a:chExt cx="1863600" cy="1801900"/>
          </a:xfrm>
        </p:grpSpPr>
        <p:pic>
          <p:nvPicPr>
            <p:cNvPr id="20" name="Google Shape;86;p17">
              <a:extLst>
                <a:ext uri="{FF2B5EF4-FFF2-40B4-BE49-F238E27FC236}">
                  <a16:creationId xmlns:a16="http://schemas.microsoft.com/office/drawing/2014/main" id="{1EA0E777-FA94-4B51-B289-7A322CFD6701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87;p17">
              <a:extLst>
                <a:ext uri="{FF2B5EF4-FFF2-40B4-BE49-F238E27FC236}">
                  <a16:creationId xmlns:a16="http://schemas.microsoft.com/office/drawing/2014/main" id="{8A99CDA0-EF45-436B-9F71-641DABB6EF36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rogram_v3.py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64679C-FC16-4C38-9A3F-20078A00EC8F}"/>
              </a:ext>
            </a:extLst>
          </p:cNvPr>
          <p:cNvSpPr txBox="1"/>
          <p:nvPr/>
        </p:nvSpPr>
        <p:spPr>
          <a:xfrm>
            <a:off x="7577428" y="1842863"/>
            <a:ext cx="3723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As time goes by, you have _v4, _v5, _v6, etc.</a:t>
            </a:r>
            <a:endParaRPr lang="en-HK" sz="28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AAD8B-D5A4-2CB1-C0E7-041AF8CA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7</a:t>
            </a:fld>
            <a:endParaRPr lang="en-US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22C9CCAB-C617-14B9-755A-1415DECBA156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7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960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  <a:endParaRPr lang="en-US" sz="4000" dirty="0"/>
          </a:p>
        </p:txBody>
      </p:sp>
      <p:grpSp>
        <p:nvGrpSpPr>
          <p:cNvPr id="22" name="Google Shape;85;p17">
            <a:extLst>
              <a:ext uri="{FF2B5EF4-FFF2-40B4-BE49-F238E27FC236}">
                <a16:creationId xmlns:a16="http://schemas.microsoft.com/office/drawing/2014/main" id="{01796A81-6C88-4718-8900-EE4A9EBBD189}"/>
              </a:ext>
            </a:extLst>
          </p:cNvPr>
          <p:cNvGrpSpPr/>
          <p:nvPr/>
        </p:nvGrpSpPr>
        <p:grpSpPr>
          <a:xfrm>
            <a:off x="8001920" y="3662489"/>
            <a:ext cx="2400255" cy="2320787"/>
            <a:chOff x="358925" y="1809575"/>
            <a:chExt cx="1863600" cy="1801900"/>
          </a:xfrm>
        </p:grpSpPr>
        <p:pic>
          <p:nvPicPr>
            <p:cNvPr id="23" name="Google Shape;86;p17">
              <a:extLst>
                <a:ext uri="{FF2B5EF4-FFF2-40B4-BE49-F238E27FC236}">
                  <a16:creationId xmlns:a16="http://schemas.microsoft.com/office/drawing/2014/main" id="{B677A72D-3D7E-4D43-93CE-ABC35E8B53A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87;p17">
              <a:extLst>
                <a:ext uri="{FF2B5EF4-FFF2-40B4-BE49-F238E27FC236}">
                  <a16:creationId xmlns:a16="http://schemas.microsoft.com/office/drawing/2014/main" id="{0ED300D6-9A0E-4DD0-B2DC-061978ED5059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rogram_Alice.py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pic>
        <p:nvPicPr>
          <p:cNvPr id="27" name="Google Shape;444;p38">
            <a:extLst>
              <a:ext uri="{FF2B5EF4-FFF2-40B4-BE49-F238E27FC236}">
                <a16:creationId xmlns:a16="http://schemas.microsoft.com/office/drawing/2014/main" id="{E1DAEB31-717F-427D-B3DB-6729608B88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11" y="4847025"/>
            <a:ext cx="1778164" cy="177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48;p38">
            <a:extLst>
              <a:ext uri="{FF2B5EF4-FFF2-40B4-BE49-F238E27FC236}">
                <a16:creationId xmlns:a16="http://schemas.microsoft.com/office/drawing/2014/main" id="{6050C996-5010-401A-9739-E071BD32C5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97" y="1244562"/>
            <a:ext cx="1778164" cy="1778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4BC3EA-1416-47E5-9A75-26A61CC831FA}"/>
              </a:ext>
            </a:extLst>
          </p:cNvPr>
          <p:cNvSpPr txBox="1"/>
          <p:nvPr/>
        </p:nvSpPr>
        <p:spPr>
          <a:xfrm>
            <a:off x="10173000" y="4381034"/>
            <a:ext cx="24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6DD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Alice’s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A88AD9-7C62-4424-86A1-1D989993D0CA}"/>
              </a:ext>
            </a:extLst>
          </p:cNvPr>
          <p:cNvSpPr txBox="1"/>
          <p:nvPr/>
        </p:nvSpPr>
        <p:spPr>
          <a:xfrm>
            <a:off x="2018383" y="1701859"/>
            <a:ext cx="240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AC8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Bob’s code</a:t>
            </a:r>
          </a:p>
        </p:txBody>
      </p:sp>
      <p:grpSp>
        <p:nvGrpSpPr>
          <p:cNvPr id="31" name="Google Shape;85;p17">
            <a:extLst>
              <a:ext uri="{FF2B5EF4-FFF2-40B4-BE49-F238E27FC236}">
                <a16:creationId xmlns:a16="http://schemas.microsoft.com/office/drawing/2014/main" id="{EBCB1B26-3682-4120-B481-F01DF38155BE}"/>
              </a:ext>
            </a:extLst>
          </p:cNvPr>
          <p:cNvGrpSpPr/>
          <p:nvPr/>
        </p:nvGrpSpPr>
        <p:grpSpPr>
          <a:xfrm>
            <a:off x="818872" y="2454499"/>
            <a:ext cx="2400255" cy="2320787"/>
            <a:chOff x="358925" y="1809575"/>
            <a:chExt cx="1863600" cy="1801900"/>
          </a:xfrm>
        </p:grpSpPr>
        <p:pic>
          <p:nvPicPr>
            <p:cNvPr id="32" name="Google Shape;86;p17">
              <a:extLst>
                <a:ext uri="{FF2B5EF4-FFF2-40B4-BE49-F238E27FC236}">
                  <a16:creationId xmlns:a16="http://schemas.microsoft.com/office/drawing/2014/main" id="{8467FDF2-5DD7-47AC-8AAD-A9247B2083B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87;p17">
              <a:extLst>
                <a:ext uri="{FF2B5EF4-FFF2-40B4-BE49-F238E27FC236}">
                  <a16:creationId xmlns:a16="http://schemas.microsoft.com/office/drawing/2014/main" id="{CD48ED68-8702-4F8D-B0C5-58A324C7B345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34" name="Google Shape;85;p17">
            <a:extLst>
              <a:ext uri="{FF2B5EF4-FFF2-40B4-BE49-F238E27FC236}">
                <a16:creationId xmlns:a16="http://schemas.microsoft.com/office/drawing/2014/main" id="{7BC5E1A6-8EEA-4E90-924D-6A2A7B881BD4}"/>
              </a:ext>
            </a:extLst>
          </p:cNvPr>
          <p:cNvGrpSpPr/>
          <p:nvPr/>
        </p:nvGrpSpPr>
        <p:grpSpPr>
          <a:xfrm>
            <a:off x="2455852" y="1963044"/>
            <a:ext cx="2400255" cy="2320787"/>
            <a:chOff x="358925" y="1809575"/>
            <a:chExt cx="1863600" cy="1801900"/>
          </a:xfrm>
        </p:grpSpPr>
        <p:pic>
          <p:nvPicPr>
            <p:cNvPr id="35" name="Google Shape;86;p17">
              <a:extLst>
                <a:ext uri="{FF2B5EF4-FFF2-40B4-BE49-F238E27FC236}">
                  <a16:creationId xmlns:a16="http://schemas.microsoft.com/office/drawing/2014/main" id="{9BBCBAC4-33C5-4DB1-9598-536CDA64F23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87;p17">
              <a:extLst>
                <a:ext uri="{FF2B5EF4-FFF2-40B4-BE49-F238E27FC236}">
                  <a16:creationId xmlns:a16="http://schemas.microsoft.com/office/drawing/2014/main" id="{1AFB1293-15AC-435F-BEB5-33474AA77016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rogram_v2_bob.py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37" name="Google Shape;85;p17">
            <a:extLst>
              <a:ext uri="{FF2B5EF4-FFF2-40B4-BE49-F238E27FC236}">
                <a16:creationId xmlns:a16="http://schemas.microsoft.com/office/drawing/2014/main" id="{13A9393C-E0DE-45D7-8D9E-853EA80DF603}"/>
              </a:ext>
            </a:extLst>
          </p:cNvPr>
          <p:cNvGrpSpPr/>
          <p:nvPr/>
        </p:nvGrpSpPr>
        <p:grpSpPr>
          <a:xfrm>
            <a:off x="2354625" y="4218909"/>
            <a:ext cx="2400255" cy="2320787"/>
            <a:chOff x="358925" y="1809575"/>
            <a:chExt cx="1863600" cy="1801900"/>
          </a:xfrm>
        </p:grpSpPr>
        <p:pic>
          <p:nvPicPr>
            <p:cNvPr id="38" name="Google Shape;86;p17">
              <a:extLst>
                <a:ext uri="{FF2B5EF4-FFF2-40B4-BE49-F238E27FC236}">
                  <a16:creationId xmlns:a16="http://schemas.microsoft.com/office/drawing/2014/main" id="{43811542-6746-498B-9A18-D709C9658682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87;p17">
              <a:extLst>
                <a:ext uri="{FF2B5EF4-FFF2-40B4-BE49-F238E27FC236}">
                  <a16:creationId xmlns:a16="http://schemas.microsoft.com/office/drawing/2014/main" id="{9B96FB32-73E1-4F57-8A7B-2D7B630A67D0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rogram_v6_bob.py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40" name="Google Shape;85;p17">
            <a:extLst>
              <a:ext uri="{FF2B5EF4-FFF2-40B4-BE49-F238E27FC236}">
                <a16:creationId xmlns:a16="http://schemas.microsoft.com/office/drawing/2014/main" id="{909532C8-8F1C-4F5D-BD9F-753BF509AF87}"/>
              </a:ext>
            </a:extLst>
          </p:cNvPr>
          <p:cNvGrpSpPr/>
          <p:nvPr/>
        </p:nvGrpSpPr>
        <p:grpSpPr>
          <a:xfrm>
            <a:off x="4185654" y="4240064"/>
            <a:ext cx="2400255" cy="2320787"/>
            <a:chOff x="358925" y="1809575"/>
            <a:chExt cx="1863600" cy="1801900"/>
          </a:xfrm>
        </p:grpSpPr>
        <p:pic>
          <p:nvPicPr>
            <p:cNvPr id="41" name="Google Shape;86;p17">
              <a:extLst>
                <a:ext uri="{FF2B5EF4-FFF2-40B4-BE49-F238E27FC236}">
                  <a16:creationId xmlns:a16="http://schemas.microsoft.com/office/drawing/2014/main" id="{D172C1CE-F135-4655-98EA-6AFA701382F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87;p17">
              <a:extLst>
                <a:ext uri="{FF2B5EF4-FFF2-40B4-BE49-F238E27FC236}">
                  <a16:creationId xmlns:a16="http://schemas.microsoft.com/office/drawing/2014/main" id="{F68025D8-80AE-4600-9EFB-4AA49780F1B6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rogram_v5_bob.py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43" name="Google Shape;85;p17">
            <a:extLst>
              <a:ext uri="{FF2B5EF4-FFF2-40B4-BE49-F238E27FC236}">
                <a16:creationId xmlns:a16="http://schemas.microsoft.com/office/drawing/2014/main" id="{39EFF463-95DD-45DA-AE79-5275AE1A68BB}"/>
              </a:ext>
            </a:extLst>
          </p:cNvPr>
          <p:cNvGrpSpPr/>
          <p:nvPr/>
        </p:nvGrpSpPr>
        <p:grpSpPr>
          <a:xfrm>
            <a:off x="5801374" y="3287233"/>
            <a:ext cx="2400255" cy="2320787"/>
            <a:chOff x="358925" y="1809575"/>
            <a:chExt cx="1863600" cy="1801900"/>
          </a:xfrm>
        </p:grpSpPr>
        <p:pic>
          <p:nvPicPr>
            <p:cNvPr id="44" name="Google Shape;86;p17">
              <a:extLst>
                <a:ext uri="{FF2B5EF4-FFF2-40B4-BE49-F238E27FC236}">
                  <a16:creationId xmlns:a16="http://schemas.microsoft.com/office/drawing/2014/main" id="{DFB91930-91A1-47A6-AC90-A92894A6A827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87;p17">
              <a:extLst>
                <a:ext uri="{FF2B5EF4-FFF2-40B4-BE49-F238E27FC236}">
                  <a16:creationId xmlns:a16="http://schemas.microsoft.com/office/drawing/2014/main" id="{6A8E60A1-53A9-4936-B117-7CCFCCFC2C4F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rogram_v4_bob.py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grpSp>
        <p:nvGrpSpPr>
          <p:cNvPr id="46" name="Google Shape;85;p17">
            <a:extLst>
              <a:ext uri="{FF2B5EF4-FFF2-40B4-BE49-F238E27FC236}">
                <a16:creationId xmlns:a16="http://schemas.microsoft.com/office/drawing/2014/main" id="{E4E113BD-4962-4AFA-8E12-34153A47082C}"/>
              </a:ext>
            </a:extLst>
          </p:cNvPr>
          <p:cNvGrpSpPr/>
          <p:nvPr/>
        </p:nvGrpSpPr>
        <p:grpSpPr>
          <a:xfrm>
            <a:off x="4236167" y="2102697"/>
            <a:ext cx="2400255" cy="2320787"/>
            <a:chOff x="358925" y="1809575"/>
            <a:chExt cx="1863600" cy="1801900"/>
          </a:xfrm>
        </p:grpSpPr>
        <p:pic>
          <p:nvPicPr>
            <p:cNvPr id="47" name="Google Shape;86;p17">
              <a:extLst>
                <a:ext uri="{FF2B5EF4-FFF2-40B4-BE49-F238E27FC236}">
                  <a16:creationId xmlns:a16="http://schemas.microsoft.com/office/drawing/2014/main" id="{EAC61F31-DF35-4EE2-959B-CC2CB547151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200" y="1809575"/>
              <a:ext cx="1211050" cy="1211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87;p17">
              <a:extLst>
                <a:ext uri="{FF2B5EF4-FFF2-40B4-BE49-F238E27FC236}">
                  <a16:creationId xmlns:a16="http://schemas.microsoft.com/office/drawing/2014/main" id="{39617CE6-85F7-4781-AF23-7D2714E2F671}"/>
                </a:ext>
              </a:extLst>
            </p:cNvPr>
            <p:cNvSpPr txBox="1"/>
            <p:nvPr/>
          </p:nvSpPr>
          <p:spPr>
            <a:xfrm>
              <a:off x="358925" y="3102675"/>
              <a:ext cx="18636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HK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p</a:t>
              </a:r>
              <a:r>
                <a:rPr lang="en" sz="1500" dirty="0">
                  <a:latin typeface="Arial" panose="020B0604020202020204" pitchFamily="34" charset="0"/>
                  <a:ea typeface="Open Sans"/>
                  <a:cs typeface="Arial" panose="020B0604020202020204" pitchFamily="34" charset="0"/>
                  <a:sym typeface="Open Sans"/>
                </a:rPr>
                <a:t>rogram_v3_bob.py</a:t>
              </a:r>
              <a:endParaRPr sz="1500" dirty="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C547ADB-20B7-4A44-A08A-9DE521CEFD3F}"/>
              </a:ext>
            </a:extLst>
          </p:cNvPr>
          <p:cNvSpPr txBox="1"/>
          <p:nvPr/>
        </p:nvSpPr>
        <p:spPr>
          <a:xfrm>
            <a:off x="6688660" y="1487242"/>
            <a:ext cx="54453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colleague Alice collaborates with you, so you have program_bob_v1/2/3/4/5/6.py and program_Alice.py</a:t>
            </a:r>
            <a:endParaRPr lang="en-HK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9DBFD9-D09A-AC8A-34A0-3D9F5070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8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4AEB26-DE16-EDE7-EC1F-13687F19BA08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8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167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30B8-0FFD-4D98-80F1-9C19C3F9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Naïve Version Control Method – Copy Files</a:t>
            </a:r>
            <a:endParaRPr 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6C3F67-29B1-415E-82D6-78489D2BB1C5}"/>
              </a:ext>
            </a:extLst>
          </p:cNvPr>
          <p:cNvSpPr txBox="1"/>
          <p:nvPr/>
        </p:nvSpPr>
        <p:spPr>
          <a:xfrm>
            <a:off x="709127" y="1600200"/>
            <a:ext cx="10655559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Prone to error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accidentally write to the wrong file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organize and collaborate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HK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76973-77EC-8FE3-B501-0A0695DE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5412-B056-4E67-9EFD-08184B00F0A3}" type="slidenum">
              <a:rPr lang="en-US" smtClean="0"/>
              <a:t>9</a:t>
            </a:fld>
            <a:endParaRPr lang="en-US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6912166-4897-0E9F-F7C7-E5823C514C26}"/>
              </a:ext>
            </a:extLst>
          </p:cNvPr>
          <p:cNvSpPr txBox="1">
            <a:spLocks/>
          </p:cNvSpPr>
          <p:nvPr/>
        </p:nvSpPr>
        <p:spPr>
          <a:xfrm>
            <a:off x="314324" y="6331218"/>
            <a:ext cx="352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E00E-D362-429C-8A63-A47EC5161A8B}" type="slidenum">
              <a:rPr lang="en-US" altLang="en-US" sz="2000" smtClean="0"/>
              <a:pPr/>
              <a:t>9</a:t>
            </a:fld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2016"/>
      </p:ext>
    </p:extLst>
  </p:cSld>
  <p:clrMapOvr>
    <a:masterClrMapping/>
  </p:clrMapOvr>
</p:sld>
</file>

<file path=ppt/theme/theme1.xml><?xml version="1.0" encoding="utf-8"?>
<a:theme xmlns:a="http://schemas.openxmlformats.org/drawingml/2006/main" name="cityu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theme" id="{2AD9A7DB-4F4F-4AF7-B522-22149E940F99}" vid="{C1F6D6B0-DAB7-4CD6-AE5E-BCB97BE798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ty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U" id="{A8FDFDFD-D9B3-4DCF-8CE8-B87F29422F59}" vid="{17B883C7-CFD3-47E4-9C46-8D11343A8467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cityutheme</Template>
  <TotalTime>3123</TotalTime>
  <Words>2651</Words>
  <Application>Microsoft Office PowerPoint</Application>
  <PresentationFormat>Widescreen</PresentationFormat>
  <Paragraphs>514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arial</vt:lpstr>
      <vt:lpstr>arial</vt:lpstr>
      <vt:lpstr>Calibri</vt:lpstr>
      <vt:lpstr>Comic Sans MS</vt:lpstr>
      <vt:lpstr>Consolas</vt:lpstr>
      <vt:lpstr>Corbel</vt:lpstr>
      <vt:lpstr>Courier</vt:lpstr>
      <vt:lpstr>Courier New</vt:lpstr>
      <vt:lpstr>Lato</vt:lpstr>
      <vt:lpstr>Lato Black</vt:lpstr>
      <vt:lpstr>Open Sans</vt:lpstr>
      <vt:lpstr>Wingdings</vt:lpstr>
      <vt:lpstr>cityutheme</vt:lpstr>
      <vt:lpstr>Office Theme</vt:lpstr>
      <vt:lpstr>CityU</vt:lpstr>
      <vt:lpstr>1_Office Theme</vt:lpstr>
      <vt:lpstr>Generative AI and AIoT (GenAIoT) Coding Skills Education for Gifted Students (2024) Lesson 1.2: Introduction to Version Control and GitHub</vt:lpstr>
      <vt:lpstr>PowerPoint Presentation</vt:lpstr>
      <vt:lpstr>Introduction to Version Control </vt:lpstr>
      <vt:lpstr>Naïve Version Control Method – Copy Files</vt:lpstr>
      <vt:lpstr>Naïve Version Control Method – Copy Files</vt:lpstr>
      <vt:lpstr>Naïve Version Control Method – Copy Files</vt:lpstr>
      <vt:lpstr>Naïve Version Control Method – Copy Files</vt:lpstr>
      <vt:lpstr>Naïve Version Control Method – Copy Files</vt:lpstr>
      <vt:lpstr>Naïve Version Control Method – Copy Files</vt:lpstr>
      <vt:lpstr>PowerPoint Presentation</vt:lpstr>
      <vt:lpstr>Published Git Version Control  in 2005</vt:lpstr>
      <vt:lpstr>Introduction to Git</vt:lpstr>
      <vt:lpstr>Introduction to Git</vt:lpstr>
      <vt:lpstr>The Three States</vt:lpstr>
      <vt:lpstr>The Three Sections of a Git Project</vt:lpstr>
      <vt:lpstr>Basic Git workflow</vt:lpstr>
      <vt:lpstr>Basic Git workflow</vt:lpstr>
      <vt:lpstr>Basic Git workflow</vt:lpstr>
      <vt:lpstr>Basic Git workflow</vt:lpstr>
      <vt:lpstr>How to use Git ?it?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Desktop</vt:lpstr>
      <vt:lpstr>PowerPoint Presentation</vt:lpstr>
      <vt:lpstr>Install Git Command Line on Your PC</vt:lpstr>
      <vt:lpstr>GitHub Registration</vt:lpstr>
      <vt:lpstr>GitHub Registration</vt:lpstr>
      <vt:lpstr>Your GitHub Account</vt:lpstr>
      <vt:lpstr>Install GitHub Desktop</vt:lpstr>
      <vt:lpstr>GitHub Desktop: Sign in</vt:lpstr>
      <vt:lpstr>GitHub Desktop: Create a new local repo</vt:lpstr>
      <vt:lpstr>GitHub Desktop: Your new local repo !!!</vt:lpstr>
      <vt:lpstr>GitHub Desktop</vt:lpstr>
      <vt:lpstr>Creating a new local repository on an existing account</vt:lpstr>
      <vt:lpstr>GitHub Desktop: Create and edit new file</vt:lpstr>
      <vt:lpstr>GitHub Desktop: Modified and commit states</vt:lpstr>
      <vt:lpstr>GitHub Desktop</vt:lpstr>
      <vt:lpstr>GitHub Desktop: Publish repo</vt:lpstr>
      <vt:lpstr>GitHub Desktop</vt:lpstr>
      <vt:lpstr>GitHub Desktop</vt:lpstr>
      <vt:lpstr>GitHub Desktop: Push</vt:lpstr>
      <vt:lpstr>New repo push to github</vt:lpstr>
      <vt:lpstr>New repo push to github</vt:lpstr>
      <vt:lpstr>Cloning and downloading a repo</vt:lpstr>
      <vt:lpstr>Creating a new repo and files on GitHub</vt:lpstr>
      <vt:lpstr>GitHub Using Git Client</vt:lpstr>
      <vt:lpstr>Git configuration from client</vt:lpstr>
      <vt:lpstr>Adding file to git</vt:lpstr>
      <vt:lpstr>Adding file to git, cont..</vt:lpstr>
      <vt:lpstr>Branching and Merging</vt:lpstr>
      <vt:lpstr>Uploading to the GitHub</vt:lpstr>
      <vt:lpstr>Git Cheat Sheet 1</vt:lpstr>
      <vt:lpstr>Git Cheat Sheet 2</vt:lpstr>
      <vt:lpstr>Git Cheat Sheet 3</vt:lpstr>
      <vt:lpstr>Git Cheat Sheet 4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P2L1.1_Introduction_to_Version_Control_and_GitHub</dc:title>
  <dc:creator>Claire</dc:creator>
  <cp:lastModifiedBy>SANKA Abdurrashid Ibrahim</cp:lastModifiedBy>
  <cp:revision>307</cp:revision>
  <dcterms:created xsi:type="dcterms:W3CDTF">2021-06-07T07:26:13Z</dcterms:created>
  <dcterms:modified xsi:type="dcterms:W3CDTF">2024-05-22T14:10:17Z</dcterms:modified>
</cp:coreProperties>
</file>